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2"/>
  </p:notesMasterIdLst>
  <p:handoutMasterIdLst>
    <p:handoutMasterId r:id="rId33"/>
  </p:handoutMasterIdLst>
  <p:sldIdLst>
    <p:sldId id="384" r:id="rId5"/>
    <p:sldId id="257" r:id="rId6"/>
    <p:sldId id="309" r:id="rId7"/>
    <p:sldId id="395" r:id="rId8"/>
    <p:sldId id="389" r:id="rId9"/>
    <p:sldId id="392" r:id="rId10"/>
    <p:sldId id="393" r:id="rId11"/>
    <p:sldId id="317" r:id="rId12"/>
    <p:sldId id="286" r:id="rId13"/>
    <p:sldId id="396" r:id="rId14"/>
    <p:sldId id="295" r:id="rId15"/>
    <p:sldId id="397" r:id="rId16"/>
    <p:sldId id="303" r:id="rId17"/>
    <p:sldId id="399" r:id="rId18"/>
    <p:sldId id="398" r:id="rId19"/>
    <p:sldId id="400" r:id="rId20"/>
    <p:sldId id="402" r:id="rId21"/>
    <p:sldId id="403" r:id="rId22"/>
    <p:sldId id="407" r:id="rId23"/>
    <p:sldId id="406" r:id="rId24"/>
    <p:sldId id="404" r:id="rId25"/>
    <p:sldId id="408" r:id="rId26"/>
    <p:sldId id="409" r:id="rId27"/>
    <p:sldId id="411" r:id="rId28"/>
    <p:sldId id="412" r:id="rId29"/>
    <p:sldId id="413" r:id="rId30"/>
    <p:sldId id="41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724" autoAdjust="0"/>
  </p:normalViewPr>
  <p:slideViewPr>
    <p:cSldViewPr snapToGrid="0">
      <p:cViewPr varScale="1">
        <p:scale>
          <a:sx n="86" d="100"/>
          <a:sy n="86" d="100"/>
        </p:scale>
        <p:origin x="780" y="8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0B7076-F17E-42C0-98AD-07282A9E49B7}"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s-CR"/>
        </a:p>
      </dgm:t>
    </dgm:pt>
    <dgm:pt modelId="{25DA0B2D-E385-4CC9-AC11-AF8B076A334B}">
      <dgm:prSet phldrT="[Text]"/>
      <dgm:spPr/>
      <dgm:t>
        <a:bodyPr/>
        <a:lstStyle/>
        <a:p>
          <a:r>
            <a:rPr lang="es-CR" noProof="0">
              <a:latin typeface="Segoe UI" panose="020B0502040204020203" pitchFamily="34" charset="0"/>
              <a:cs typeface="Segoe UI" panose="020B0502040204020203" pitchFamily="34" charset="0"/>
            </a:rPr>
            <a:t>Afecta el crecimiento de la empresa.</a:t>
          </a:r>
          <a:endParaRPr lang="es-CR" noProof="0" dirty="0">
            <a:latin typeface="Segoe UI" panose="020B0502040204020203" pitchFamily="34" charset="0"/>
            <a:cs typeface="Segoe UI" panose="020B0502040204020203" pitchFamily="34" charset="0"/>
          </a:endParaRPr>
        </a:p>
      </dgm:t>
    </dgm:pt>
    <dgm:pt modelId="{7973797E-BC49-449B-9002-10CB531501C7}" type="parTrans" cxnId="{FA4C64FA-E0EE-4B5F-A4F5-58FFCBD7245D}">
      <dgm:prSet/>
      <dgm:spPr/>
      <dgm:t>
        <a:bodyPr/>
        <a:lstStyle/>
        <a:p>
          <a:endParaRPr lang="es-CR">
            <a:latin typeface="Segoe UI" panose="020B0502040204020203" pitchFamily="34" charset="0"/>
            <a:cs typeface="Segoe UI" panose="020B0502040204020203" pitchFamily="34" charset="0"/>
          </a:endParaRPr>
        </a:p>
      </dgm:t>
    </dgm:pt>
    <dgm:pt modelId="{39E9BC85-8417-44A6-AD15-D1FB62F7C539}" type="sibTrans" cxnId="{FA4C64FA-E0EE-4B5F-A4F5-58FFCBD7245D}">
      <dgm:prSet/>
      <dgm:spPr/>
      <dgm:t>
        <a:bodyPr/>
        <a:lstStyle/>
        <a:p>
          <a:endParaRPr lang="es-CR" noProof="0">
            <a:latin typeface="Segoe UI" panose="020B0502040204020203" pitchFamily="34" charset="0"/>
            <a:cs typeface="Segoe UI" panose="020B0502040204020203" pitchFamily="34" charset="0"/>
          </a:endParaRPr>
        </a:p>
      </dgm:t>
    </dgm:pt>
    <dgm:pt modelId="{8CF59B0D-81A7-4622-870B-84E61D391B0A}">
      <dgm:prSet phldrT="[Text]"/>
      <dgm:spPr/>
      <dgm:t>
        <a:bodyPr/>
        <a:lstStyle/>
        <a:p>
          <a:r>
            <a:rPr lang="es-CR" noProof="0">
              <a:latin typeface="Segoe UI" panose="020B0502040204020203" pitchFamily="34" charset="0"/>
              <a:cs typeface="Segoe UI" panose="020B0502040204020203" pitchFamily="34" charset="0"/>
            </a:rPr>
            <a:t>Afecta el tamaño total de la empresa.</a:t>
          </a:r>
          <a:endParaRPr lang="es-CR" noProof="0" dirty="0">
            <a:latin typeface="Segoe UI" panose="020B0502040204020203" pitchFamily="34" charset="0"/>
            <a:cs typeface="Segoe UI" panose="020B0502040204020203" pitchFamily="34" charset="0"/>
          </a:endParaRPr>
        </a:p>
      </dgm:t>
    </dgm:pt>
    <dgm:pt modelId="{1103359A-D61C-4C62-99ED-B5D327D35B61}" type="parTrans" cxnId="{8DD58FC4-6AB5-49B7-AF4C-303DCB081FEB}">
      <dgm:prSet/>
      <dgm:spPr/>
      <dgm:t>
        <a:bodyPr/>
        <a:lstStyle/>
        <a:p>
          <a:endParaRPr lang="en-US">
            <a:latin typeface="Segoe UI" panose="020B0502040204020203" pitchFamily="34" charset="0"/>
            <a:cs typeface="Segoe UI" panose="020B0502040204020203" pitchFamily="34" charset="0"/>
          </a:endParaRPr>
        </a:p>
      </dgm:t>
    </dgm:pt>
    <dgm:pt modelId="{283E4B7C-FDE6-432E-A73C-AA424DD4EF9D}" type="sibTrans" cxnId="{8DD58FC4-6AB5-49B7-AF4C-303DCB081FEB}">
      <dgm:prSet/>
      <dgm:spPr/>
      <dgm:t>
        <a:bodyPr/>
        <a:lstStyle/>
        <a:p>
          <a:endParaRPr lang="en-US">
            <a:latin typeface="Segoe UI" panose="020B0502040204020203" pitchFamily="34" charset="0"/>
            <a:cs typeface="Segoe UI" panose="020B0502040204020203" pitchFamily="34" charset="0"/>
          </a:endParaRPr>
        </a:p>
      </dgm:t>
    </dgm:pt>
    <dgm:pt modelId="{6EAFF3E4-6F08-43D0-A254-DB23A76DFB75}">
      <dgm:prSet phldrT="[Text]"/>
      <dgm:spPr/>
      <dgm:t>
        <a:bodyPr/>
        <a:lstStyle/>
        <a:p>
          <a:r>
            <a:rPr lang="es-CR" noProof="0">
              <a:latin typeface="Segoe UI" panose="020B0502040204020203" pitchFamily="34" charset="0"/>
              <a:cs typeface="Segoe UI" panose="020B0502040204020203" pitchFamily="34" charset="0"/>
            </a:rPr>
            <a:t>Afecta la rentabilidad del empresa.</a:t>
          </a:r>
          <a:endParaRPr lang="es-CR" noProof="0" dirty="0">
            <a:latin typeface="Segoe UI" panose="020B0502040204020203" pitchFamily="34" charset="0"/>
            <a:cs typeface="Segoe UI" panose="020B0502040204020203" pitchFamily="34" charset="0"/>
          </a:endParaRPr>
        </a:p>
      </dgm:t>
    </dgm:pt>
    <dgm:pt modelId="{EF3F9933-EE8C-49BB-A58D-DFE707FF7C3C}" type="parTrans" cxnId="{26132386-1339-4485-ADB7-0A2D7D250AEB}">
      <dgm:prSet/>
      <dgm:spPr/>
      <dgm:t>
        <a:bodyPr/>
        <a:lstStyle/>
        <a:p>
          <a:endParaRPr lang="en-US">
            <a:latin typeface="Segoe UI" panose="020B0502040204020203" pitchFamily="34" charset="0"/>
            <a:cs typeface="Segoe UI" panose="020B0502040204020203" pitchFamily="34" charset="0"/>
          </a:endParaRPr>
        </a:p>
      </dgm:t>
    </dgm:pt>
    <dgm:pt modelId="{58B15481-FF62-4B73-9768-72F85D8107C7}" type="sibTrans" cxnId="{26132386-1339-4485-ADB7-0A2D7D250AEB}">
      <dgm:prSet/>
      <dgm:spPr/>
      <dgm:t>
        <a:bodyPr/>
        <a:lstStyle/>
        <a:p>
          <a:endParaRPr lang="en-US">
            <a:latin typeface="Segoe UI" panose="020B0502040204020203" pitchFamily="34" charset="0"/>
            <a:cs typeface="Segoe UI" panose="020B0502040204020203" pitchFamily="34" charset="0"/>
          </a:endParaRPr>
        </a:p>
      </dgm:t>
    </dgm:pt>
    <dgm:pt modelId="{DFC1FD42-3CC8-4212-A7EE-26BD68174E55}">
      <dgm:prSet phldrT="[Text]"/>
      <dgm:spPr/>
      <dgm:t>
        <a:bodyPr/>
        <a:lstStyle/>
        <a:p>
          <a:r>
            <a:rPr lang="es-CR" noProof="0">
              <a:latin typeface="Segoe UI" panose="020B0502040204020203" pitchFamily="34" charset="0"/>
              <a:cs typeface="Segoe UI" panose="020B0502040204020203" pitchFamily="34" charset="0"/>
            </a:rPr>
            <a:t>Puede determinar el valor de la compañía.</a:t>
          </a:r>
          <a:endParaRPr lang="es-CR" noProof="0" dirty="0">
            <a:latin typeface="Segoe UI" panose="020B0502040204020203" pitchFamily="34" charset="0"/>
            <a:cs typeface="Segoe UI" panose="020B0502040204020203" pitchFamily="34" charset="0"/>
          </a:endParaRPr>
        </a:p>
      </dgm:t>
    </dgm:pt>
    <dgm:pt modelId="{B620A166-477E-4F6A-8D4A-B3D433D5F32F}" type="parTrans" cxnId="{EAF60199-A649-41C9-A364-A1E81C97E2D5}">
      <dgm:prSet/>
      <dgm:spPr/>
      <dgm:t>
        <a:bodyPr/>
        <a:lstStyle/>
        <a:p>
          <a:endParaRPr lang="en-US">
            <a:latin typeface="Segoe UI" panose="020B0502040204020203" pitchFamily="34" charset="0"/>
            <a:cs typeface="Segoe UI" panose="020B0502040204020203" pitchFamily="34" charset="0"/>
          </a:endParaRPr>
        </a:p>
      </dgm:t>
    </dgm:pt>
    <dgm:pt modelId="{5E9E3017-614C-4D0B-B58B-6FAB7799E790}" type="sibTrans" cxnId="{EAF60199-A649-41C9-A364-A1E81C97E2D5}">
      <dgm:prSet/>
      <dgm:spPr/>
      <dgm:t>
        <a:bodyPr/>
        <a:lstStyle/>
        <a:p>
          <a:endParaRPr lang="en-US">
            <a:latin typeface="Segoe UI" panose="020B0502040204020203" pitchFamily="34" charset="0"/>
            <a:cs typeface="Segoe UI" panose="020B0502040204020203" pitchFamily="34" charset="0"/>
          </a:endParaRPr>
        </a:p>
      </dgm:t>
    </dgm:pt>
    <dgm:pt modelId="{F1148F15-DC81-4307-9334-5C750460D4AF}">
      <dgm:prSet phldrT="[Text]"/>
      <dgm:spPr/>
      <dgm:t>
        <a:bodyPr/>
        <a:lstStyle/>
        <a:p>
          <a:r>
            <a:rPr lang="es-CR" noProof="0" dirty="0">
              <a:latin typeface="Segoe UI" panose="020B0502040204020203" pitchFamily="34" charset="0"/>
              <a:cs typeface="Segoe UI" panose="020B0502040204020203" pitchFamily="34" charset="0"/>
            </a:rPr>
            <a:t>Indicador de la salud y lealtad de la compañía.</a:t>
          </a:r>
        </a:p>
      </dgm:t>
    </dgm:pt>
    <dgm:pt modelId="{64B48F5B-A19C-48CA-A33A-60E67C3D708F}" type="parTrans" cxnId="{865173CA-159E-4060-AF33-C5B3A36E0974}">
      <dgm:prSet/>
      <dgm:spPr/>
      <dgm:t>
        <a:bodyPr/>
        <a:lstStyle/>
        <a:p>
          <a:endParaRPr lang="en-US">
            <a:latin typeface="Segoe UI" panose="020B0502040204020203" pitchFamily="34" charset="0"/>
            <a:cs typeface="Segoe UI" panose="020B0502040204020203" pitchFamily="34" charset="0"/>
          </a:endParaRPr>
        </a:p>
      </dgm:t>
    </dgm:pt>
    <dgm:pt modelId="{45896599-5758-423D-B145-D39B1C472A20}" type="sibTrans" cxnId="{865173CA-159E-4060-AF33-C5B3A36E0974}">
      <dgm:prSet/>
      <dgm:spPr/>
      <dgm:t>
        <a:bodyPr/>
        <a:lstStyle/>
        <a:p>
          <a:endParaRPr lang="en-US">
            <a:latin typeface="Segoe UI" panose="020B0502040204020203" pitchFamily="34" charset="0"/>
            <a:cs typeface="Segoe UI" panose="020B0502040204020203" pitchFamily="34" charset="0"/>
          </a:endParaRPr>
        </a:p>
      </dgm:t>
    </dgm:pt>
    <dgm:pt modelId="{6C0A25AE-DE13-443B-A744-73868227644B}" type="pres">
      <dgm:prSet presAssocID="{B90B7076-F17E-42C0-98AD-07282A9E49B7}" presName="vert0" presStyleCnt="0">
        <dgm:presLayoutVars>
          <dgm:dir/>
          <dgm:animOne val="branch"/>
          <dgm:animLvl val="lvl"/>
        </dgm:presLayoutVars>
      </dgm:prSet>
      <dgm:spPr/>
    </dgm:pt>
    <dgm:pt modelId="{58E9359D-AAAD-4659-AE80-F333A8CE494E}" type="pres">
      <dgm:prSet presAssocID="{F1148F15-DC81-4307-9334-5C750460D4AF}" presName="thickLine" presStyleLbl="alignNode1" presStyleIdx="0" presStyleCnt="5"/>
      <dgm:spPr/>
    </dgm:pt>
    <dgm:pt modelId="{CFA5CFB9-3733-41E3-A87E-301BA035ECA5}" type="pres">
      <dgm:prSet presAssocID="{F1148F15-DC81-4307-9334-5C750460D4AF}" presName="horz1" presStyleCnt="0"/>
      <dgm:spPr/>
    </dgm:pt>
    <dgm:pt modelId="{B01E48A4-9028-4E10-B808-160DF69F4DC7}" type="pres">
      <dgm:prSet presAssocID="{F1148F15-DC81-4307-9334-5C750460D4AF}" presName="tx1" presStyleLbl="revTx" presStyleIdx="0" presStyleCnt="5"/>
      <dgm:spPr/>
    </dgm:pt>
    <dgm:pt modelId="{6CA8EEFC-3034-4EBB-877D-C2DC493694BD}" type="pres">
      <dgm:prSet presAssocID="{F1148F15-DC81-4307-9334-5C750460D4AF}" presName="vert1" presStyleCnt="0"/>
      <dgm:spPr/>
    </dgm:pt>
    <dgm:pt modelId="{82BA90FA-6379-4400-A035-345F9B04AB98}" type="pres">
      <dgm:prSet presAssocID="{25DA0B2D-E385-4CC9-AC11-AF8B076A334B}" presName="thickLine" presStyleLbl="alignNode1" presStyleIdx="1" presStyleCnt="5"/>
      <dgm:spPr/>
    </dgm:pt>
    <dgm:pt modelId="{2EB02FB2-D2F4-42DB-B3B7-6CAED90320F5}" type="pres">
      <dgm:prSet presAssocID="{25DA0B2D-E385-4CC9-AC11-AF8B076A334B}" presName="horz1" presStyleCnt="0"/>
      <dgm:spPr/>
    </dgm:pt>
    <dgm:pt modelId="{66ECFEED-118F-4503-99FB-92F5BAC0763D}" type="pres">
      <dgm:prSet presAssocID="{25DA0B2D-E385-4CC9-AC11-AF8B076A334B}" presName="tx1" presStyleLbl="revTx" presStyleIdx="1" presStyleCnt="5"/>
      <dgm:spPr/>
    </dgm:pt>
    <dgm:pt modelId="{237663BF-947F-4982-AC04-F1FFB9D36F2C}" type="pres">
      <dgm:prSet presAssocID="{25DA0B2D-E385-4CC9-AC11-AF8B076A334B}" presName="vert1" presStyleCnt="0"/>
      <dgm:spPr/>
    </dgm:pt>
    <dgm:pt modelId="{CFC8D585-47E3-4103-BAD6-252DBE171840}" type="pres">
      <dgm:prSet presAssocID="{8CF59B0D-81A7-4622-870B-84E61D391B0A}" presName="thickLine" presStyleLbl="alignNode1" presStyleIdx="2" presStyleCnt="5"/>
      <dgm:spPr/>
    </dgm:pt>
    <dgm:pt modelId="{8D91349A-A412-4B0C-8989-9CF443FD20F8}" type="pres">
      <dgm:prSet presAssocID="{8CF59B0D-81A7-4622-870B-84E61D391B0A}" presName="horz1" presStyleCnt="0"/>
      <dgm:spPr/>
    </dgm:pt>
    <dgm:pt modelId="{8412AA3C-256B-4F14-9EBA-797C002E073D}" type="pres">
      <dgm:prSet presAssocID="{8CF59B0D-81A7-4622-870B-84E61D391B0A}" presName="tx1" presStyleLbl="revTx" presStyleIdx="2" presStyleCnt="5"/>
      <dgm:spPr/>
    </dgm:pt>
    <dgm:pt modelId="{9EA4B554-3233-41AC-AC11-9B5E3CAF9FD9}" type="pres">
      <dgm:prSet presAssocID="{8CF59B0D-81A7-4622-870B-84E61D391B0A}" presName="vert1" presStyleCnt="0"/>
      <dgm:spPr/>
    </dgm:pt>
    <dgm:pt modelId="{13FCABFB-0F70-4332-9114-956E91890011}" type="pres">
      <dgm:prSet presAssocID="{6EAFF3E4-6F08-43D0-A254-DB23A76DFB75}" presName="thickLine" presStyleLbl="alignNode1" presStyleIdx="3" presStyleCnt="5"/>
      <dgm:spPr/>
    </dgm:pt>
    <dgm:pt modelId="{95F7CE4D-6AC2-4035-89A3-2598CF9EC92E}" type="pres">
      <dgm:prSet presAssocID="{6EAFF3E4-6F08-43D0-A254-DB23A76DFB75}" presName="horz1" presStyleCnt="0"/>
      <dgm:spPr/>
    </dgm:pt>
    <dgm:pt modelId="{CEC26C78-4B1E-4C0F-82D3-DBFDCF87B363}" type="pres">
      <dgm:prSet presAssocID="{6EAFF3E4-6F08-43D0-A254-DB23A76DFB75}" presName="tx1" presStyleLbl="revTx" presStyleIdx="3" presStyleCnt="5"/>
      <dgm:spPr/>
    </dgm:pt>
    <dgm:pt modelId="{22816D85-EB1E-4D9C-A015-506403EA0720}" type="pres">
      <dgm:prSet presAssocID="{6EAFF3E4-6F08-43D0-A254-DB23A76DFB75}" presName="vert1" presStyleCnt="0"/>
      <dgm:spPr/>
    </dgm:pt>
    <dgm:pt modelId="{18C75E02-C66B-47DB-BB1E-F30EE8CB1B18}" type="pres">
      <dgm:prSet presAssocID="{DFC1FD42-3CC8-4212-A7EE-26BD68174E55}" presName="thickLine" presStyleLbl="alignNode1" presStyleIdx="4" presStyleCnt="5"/>
      <dgm:spPr/>
    </dgm:pt>
    <dgm:pt modelId="{86672393-F844-4993-920E-CD5EAEB2A23C}" type="pres">
      <dgm:prSet presAssocID="{DFC1FD42-3CC8-4212-A7EE-26BD68174E55}" presName="horz1" presStyleCnt="0"/>
      <dgm:spPr/>
    </dgm:pt>
    <dgm:pt modelId="{94853650-0343-4DDA-B11E-909A5A010D5F}" type="pres">
      <dgm:prSet presAssocID="{DFC1FD42-3CC8-4212-A7EE-26BD68174E55}" presName="tx1" presStyleLbl="revTx" presStyleIdx="4" presStyleCnt="5"/>
      <dgm:spPr/>
    </dgm:pt>
    <dgm:pt modelId="{4C823BDD-4D99-4E90-8BEA-A9BE69969BB6}" type="pres">
      <dgm:prSet presAssocID="{DFC1FD42-3CC8-4212-A7EE-26BD68174E55}" presName="vert1" presStyleCnt="0"/>
      <dgm:spPr/>
    </dgm:pt>
  </dgm:ptLst>
  <dgm:cxnLst>
    <dgm:cxn modelId="{A5D56603-894F-4614-A3B6-CED5EFB1D313}" type="presOf" srcId="{8CF59B0D-81A7-4622-870B-84E61D391B0A}" destId="{8412AA3C-256B-4F14-9EBA-797C002E073D}" srcOrd="0" destOrd="0" presId="urn:microsoft.com/office/officeart/2008/layout/LinedList"/>
    <dgm:cxn modelId="{30BE120C-63E7-4850-BE1B-390C0E8A86FF}" type="presOf" srcId="{F1148F15-DC81-4307-9334-5C750460D4AF}" destId="{B01E48A4-9028-4E10-B808-160DF69F4DC7}" srcOrd="0" destOrd="0" presId="urn:microsoft.com/office/officeart/2008/layout/LinedList"/>
    <dgm:cxn modelId="{CDF90112-27FC-4F90-9C3C-1DF01A9AA1FF}" type="presOf" srcId="{B90B7076-F17E-42C0-98AD-07282A9E49B7}" destId="{6C0A25AE-DE13-443B-A744-73868227644B}" srcOrd="0" destOrd="0" presId="urn:microsoft.com/office/officeart/2008/layout/LinedList"/>
    <dgm:cxn modelId="{15DCF12E-6AF4-4EE0-B796-965AE46BBDDE}" type="presOf" srcId="{DFC1FD42-3CC8-4212-A7EE-26BD68174E55}" destId="{94853650-0343-4DDA-B11E-909A5A010D5F}" srcOrd="0" destOrd="0" presId="urn:microsoft.com/office/officeart/2008/layout/LinedList"/>
    <dgm:cxn modelId="{BBFE8946-DFA0-4FF0-85F7-DC24A8FE069E}" type="presOf" srcId="{6EAFF3E4-6F08-43D0-A254-DB23A76DFB75}" destId="{CEC26C78-4B1E-4C0F-82D3-DBFDCF87B363}" srcOrd="0" destOrd="0" presId="urn:microsoft.com/office/officeart/2008/layout/LinedList"/>
    <dgm:cxn modelId="{CBFEE869-AC82-4E6F-882A-78256EB1B5D8}" type="presOf" srcId="{25DA0B2D-E385-4CC9-AC11-AF8B076A334B}" destId="{66ECFEED-118F-4503-99FB-92F5BAC0763D}" srcOrd="0" destOrd="0" presId="urn:microsoft.com/office/officeart/2008/layout/LinedList"/>
    <dgm:cxn modelId="{26132386-1339-4485-ADB7-0A2D7D250AEB}" srcId="{B90B7076-F17E-42C0-98AD-07282A9E49B7}" destId="{6EAFF3E4-6F08-43D0-A254-DB23A76DFB75}" srcOrd="3" destOrd="0" parTransId="{EF3F9933-EE8C-49BB-A58D-DFE707FF7C3C}" sibTransId="{58B15481-FF62-4B73-9768-72F85D8107C7}"/>
    <dgm:cxn modelId="{EAF60199-A649-41C9-A364-A1E81C97E2D5}" srcId="{B90B7076-F17E-42C0-98AD-07282A9E49B7}" destId="{DFC1FD42-3CC8-4212-A7EE-26BD68174E55}" srcOrd="4" destOrd="0" parTransId="{B620A166-477E-4F6A-8D4A-B3D433D5F32F}" sibTransId="{5E9E3017-614C-4D0B-B58B-6FAB7799E790}"/>
    <dgm:cxn modelId="{8DD58FC4-6AB5-49B7-AF4C-303DCB081FEB}" srcId="{B90B7076-F17E-42C0-98AD-07282A9E49B7}" destId="{8CF59B0D-81A7-4622-870B-84E61D391B0A}" srcOrd="2" destOrd="0" parTransId="{1103359A-D61C-4C62-99ED-B5D327D35B61}" sibTransId="{283E4B7C-FDE6-432E-A73C-AA424DD4EF9D}"/>
    <dgm:cxn modelId="{865173CA-159E-4060-AF33-C5B3A36E0974}" srcId="{B90B7076-F17E-42C0-98AD-07282A9E49B7}" destId="{F1148F15-DC81-4307-9334-5C750460D4AF}" srcOrd="0" destOrd="0" parTransId="{64B48F5B-A19C-48CA-A33A-60E67C3D708F}" sibTransId="{45896599-5758-423D-B145-D39B1C472A20}"/>
    <dgm:cxn modelId="{FA4C64FA-E0EE-4B5F-A4F5-58FFCBD7245D}" srcId="{B90B7076-F17E-42C0-98AD-07282A9E49B7}" destId="{25DA0B2D-E385-4CC9-AC11-AF8B076A334B}" srcOrd="1" destOrd="0" parTransId="{7973797E-BC49-449B-9002-10CB531501C7}" sibTransId="{39E9BC85-8417-44A6-AD15-D1FB62F7C539}"/>
    <dgm:cxn modelId="{D9135A01-7940-48C2-9A69-6395151D3C9B}" type="presParOf" srcId="{6C0A25AE-DE13-443B-A744-73868227644B}" destId="{58E9359D-AAAD-4659-AE80-F333A8CE494E}" srcOrd="0" destOrd="0" presId="urn:microsoft.com/office/officeart/2008/layout/LinedList"/>
    <dgm:cxn modelId="{7D20BED8-9B63-404A-B98C-B28E218F3752}" type="presParOf" srcId="{6C0A25AE-DE13-443B-A744-73868227644B}" destId="{CFA5CFB9-3733-41E3-A87E-301BA035ECA5}" srcOrd="1" destOrd="0" presId="urn:microsoft.com/office/officeart/2008/layout/LinedList"/>
    <dgm:cxn modelId="{0534FAB2-65FD-4753-A2DC-FF6447F3C2E5}" type="presParOf" srcId="{CFA5CFB9-3733-41E3-A87E-301BA035ECA5}" destId="{B01E48A4-9028-4E10-B808-160DF69F4DC7}" srcOrd="0" destOrd="0" presId="urn:microsoft.com/office/officeart/2008/layout/LinedList"/>
    <dgm:cxn modelId="{A464FB51-5EAF-4B93-BB90-FE5BEB4DD090}" type="presParOf" srcId="{CFA5CFB9-3733-41E3-A87E-301BA035ECA5}" destId="{6CA8EEFC-3034-4EBB-877D-C2DC493694BD}" srcOrd="1" destOrd="0" presId="urn:microsoft.com/office/officeart/2008/layout/LinedList"/>
    <dgm:cxn modelId="{59BBFE90-4F45-4C0B-831C-F08EDD248390}" type="presParOf" srcId="{6C0A25AE-DE13-443B-A744-73868227644B}" destId="{82BA90FA-6379-4400-A035-345F9B04AB98}" srcOrd="2" destOrd="0" presId="urn:microsoft.com/office/officeart/2008/layout/LinedList"/>
    <dgm:cxn modelId="{8C25DE62-CAAC-4164-AE31-D07268FC1EAD}" type="presParOf" srcId="{6C0A25AE-DE13-443B-A744-73868227644B}" destId="{2EB02FB2-D2F4-42DB-B3B7-6CAED90320F5}" srcOrd="3" destOrd="0" presId="urn:microsoft.com/office/officeart/2008/layout/LinedList"/>
    <dgm:cxn modelId="{E53F6E69-6667-4AD8-8E62-D2C4DB6B294B}" type="presParOf" srcId="{2EB02FB2-D2F4-42DB-B3B7-6CAED90320F5}" destId="{66ECFEED-118F-4503-99FB-92F5BAC0763D}" srcOrd="0" destOrd="0" presId="urn:microsoft.com/office/officeart/2008/layout/LinedList"/>
    <dgm:cxn modelId="{9A2C8D98-1EB0-4400-B6CA-DA16CC1A1BF1}" type="presParOf" srcId="{2EB02FB2-D2F4-42DB-B3B7-6CAED90320F5}" destId="{237663BF-947F-4982-AC04-F1FFB9D36F2C}" srcOrd="1" destOrd="0" presId="urn:microsoft.com/office/officeart/2008/layout/LinedList"/>
    <dgm:cxn modelId="{410BA34E-5015-434D-AC5A-7996938A08C6}" type="presParOf" srcId="{6C0A25AE-DE13-443B-A744-73868227644B}" destId="{CFC8D585-47E3-4103-BAD6-252DBE171840}" srcOrd="4" destOrd="0" presId="urn:microsoft.com/office/officeart/2008/layout/LinedList"/>
    <dgm:cxn modelId="{C1E2B800-B831-4FE8-888F-A18960E1ED55}" type="presParOf" srcId="{6C0A25AE-DE13-443B-A744-73868227644B}" destId="{8D91349A-A412-4B0C-8989-9CF443FD20F8}" srcOrd="5" destOrd="0" presId="urn:microsoft.com/office/officeart/2008/layout/LinedList"/>
    <dgm:cxn modelId="{AB828B5E-A0A4-41BA-B5A0-65931A920524}" type="presParOf" srcId="{8D91349A-A412-4B0C-8989-9CF443FD20F8}" destId="{8412AA3C-256B-4F14-9EBA-797C002E073D}" srcOrd="0" destOrd="0" presId="urn:microsoft.com/office/officeart/2008/layout/LinedList"/>
    <dgm:cxn modelId="{DE7A6CD7-52AA-48F3-8E18-AE7B2AB9B730}" type="presParOf" srcId="{8D91349A-A412-4B0C-8989-9CF443FD20F8}" destId="{9EA4B554-3233-41AC-AC11-9B5E3CAF9FD9}" srcOrd="1" destOrd="0" presId="urn:microsoft.com/office/officeart/2008/layout/LinedList"/>
    <dgm:cxn modelId="{5F648A30-E4B5-459F-8897-F6F2721028F8}" type="presParOf" srcId="{6C0A25AE-DE13-443B-A744-73868227644B}" destId="{13FCABFB-0F70-4332-9114-956E91890011}" srcOrd="6" destOrd="0" presId="urn:microsoft.com/office/officeart/2008/layout/LinedList"/>
    <dgm:cxn modelId="{0A0BC07F-9874-461C-B496-6280B3A728C7}" type="presParOf" srcId="{6C0A25AE-DE13-443B-A744-73868227644B}" destId="{95F7CE4D-6AC2-4035-89A3-2598CF9EC92E}" srcOrd="7" destOrd="0" presId="urn:microsoft.com/office/officeart/2008/layout/LinedList"/>
    <dgm:cxn modelId="{15F588BA-7757-413E-B9B7-A22886A2F8F4}" type="presParOf" srcId="{95F7CE4D-6AC2-4035-89A3-2598CF9EC92E}" destId="{CEC26C78-4B1E-4C0F-82D3-DBFDCF87B363}" srcOrd="0" destOrd="0" presId="urn:microsoft.com/office/officeart/2008/layout/LinedList"/>
    <dgm:cxn modelId="{E80F9F05-A759-4A7E-9D0E-07B5E22353C8}" type="presParOf" srcId="{95F7CE4D-6AC2-4035-89A3-2598CF9EC92E}" destId="{22816D85-EB1E-4D9C-A015-506403EA0720}" srcOrd="1" destOrd="0" presId="urn:microsoft.com/office/officeart/2008/layout/LinedList"/>
    <dgm:cxn modelId="{85625CDF-3CB8-4809-8238-B0C717468B4B}" type="presParOf" srcId="{6C0A25AE-DE13-443B-A744-73868227644B}" destId="{18C75E02-C66B-47DB-BB1E-F30EE8CB1B18}" srcOrd="8" destOrd="0" presId="urn:microsoft.com/office/officeart/2008/layout/LinedList"/>
    <dgm:cxn modelId="{9876F7C1-666B-46DE-93CA-5A3753931530}" type="presParOf" srcId="{6C0A25AE-DE13-443B-A744-73868227644B}" destId="{86672393-F844-4993-920E-CD5EAEB2A23C}" srcOrd="9" destOrd="0" presId="urn:microsoft.com/office/officeart/2008/layout/LinedList"/>
    <dgm:cxn modelId="{09E4F584-563F-45E4-87EE-ECBA9A10C47A}" type="presParOf" srcId="{86672393-F844-4993-920E-CD5EAEB2A23C}" destId="{94853650-0343-4DDA-B11E-909A5A010D5F}" srcOrd="0" destOrd="0" presId="urn:microsoft.com/office/officeart/2008/layout/LinedList"/>
    <dgm:cxn modelId="{9AE79A9A-AF03-478A-825E-7301D6B13D8A}" type="presParOf" srcId="{86672393-F844-4993-920E-CD5EAEB2A23C}" destId="{4C823BDD-4D99-4E90-8BEA-A9BE69969BB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9359D-AAAD-4659-AE80-F333A8CE494E}">
      <dsp:nvSpPr>
        <dsp:cNvPr id="0" name=""/>
        <dsp:cNvSpPr/>
      </dsp:nvSpPr>
      <dsp:spPr>
        <a:xfrm>
          <a:off x="0" y="703"/>
          <a:ext cx="637381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E48A4-9028-4E10-B808-160DF69F4DC7}">
      <dsp:nvSpPr>
        <dsp:cNvPr id="0" name=""/>
        <dsp:cNvSpPr/>
      </dsp:nvSpPr>
      <dsp:spPr>
        <a:xfrm>
          <a:off x="0" y="703"/>
          <a:ext cx="6373813" cy="1151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CR" sz="3000" kern="1200" noProof="0" dirty="0">
              <a:latin typeface="Segoe UI" panose="020B0502040204020203" pitchFamily="34" charset="0"/>
              <a:cs typeface="Segoe UI" panose="020B0502040204020203" pitchFamily="34" charset="0"/>
            </a:rPr>
            <a:t>Indicador de la salud y lealtad de la compañía.</a:t>
          </a:r>
        </a:p>
      </dsp:txBody>
      <dsp:txXfrm>
        <a:off x="0" y="703"/>
        <a:ext cx="6373813" cy="1151608"/>
      </dsp:txXfrm>
    </dsp:sp>
    <dsp:sp modelId="{82BA90FA-6379-4400-A035-345F9B04AB98}">
      <dsp:nvSpPr>
        <dsp:cNvPr id="0" name=""/>
        <dsp:cNvSpPr/>
      </dsp:nvSpPr>
      <dsp:spPr>
        <a:xfrm>
          <a:off x="0" y="1152311"/>
          <a:ext cx="6373813" cy="0"/>
        </a:xfrm>
        <a:prstGeom prst="line">
          <a:avLst/>
        </a:prstGeom>
        <a:solidFill>
          <a:schemeClr val="accent2">
            <a:hueOff val="1923220"/>
            <a:satOff val="2051"/>
            <a:lumOff val="638"/>
            <a:alphaOff val="0"/>
          </a:schemeClr>
        </a:solidFill>
        <a:ln w="12700" cap="flat" cmpd="sng" algn="ctr">
          <a:solidFill>
            <a:schemeClr val="accent2">
              <a:hueOff val="1923220"/>
              <a:satOff val="2051"/>
              <a:lumOff val="6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ECFEED-118F-4503-99FB-92F5BAC0763D}">
      <dsp:nvSpPr>
        <dsp:cNvPr id="0" name=""/>
        <dsp:cNvSpPr/>
      </dsp:nvSpPr>
      <dsp:spPr>
        <a:xfrm>
          <a:off x="0" y="1152311"/>
          <a:ext cx="6373813" cy="1151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CR" sz="3000" kern="1200" noProof="0">
              <a:latin typeface="Segoe UI" panose="020B0502040204020203" pitchFamily="34" charset="0"/>
              <a:cs typeface="Segoe UI" panose="020B0502040204020203" pitchFamily="34" charset="0"/>
            </a:rPr>
            <a:t>Afecta el crecimiento de la empresa.</a:t>
          </a:r>
          <a:endParaRPr lang="es-CR" sz="3000" kern="1200" noProof="0" dirty="0">
            <a:latin typeface="Segoe UI" panose="020B0502040204020203" pitchFamily="34" charset="0"/>
            <a:cs typeface="Segoe UI" panose="020B0502040204020203" pitchFamily="34" charset="0"/>
          </a:endParaRPr>
        </a:p>
      </dsp:txBody>
      <dsp:txXfrm>
        <a:off x="0" y="1152311"/>
        <a:ext cx="6373813" cy="1151608"/>
      </dsp:txXfrm>
    </dsp:sp>
    <dsp:sp modelId="{CFC8D585-47E3-4103-BAD6-252DBE171840}">
      <dsp:nvSpPr>
        <dsp:cNvPr id="0" name=""/>
        <dsp:cNvSpPr/>
      </dsp:nvSpPr>
      <dsp:spPr>
        <a:xfrm>
          <a:off x="0" y="2303920"/>
          <a:ext cx="6373813" cy="0"/>
        </a:xfrm>
        <a:prstGeom prst="line">
          <a:avLst/>
        </a:prstGeom>
        <a:solidFill>
          <a:schemeClr val="accent2">
            <a:hueOff val="3846440"/>
            <a:satOff val="4103"/>
            <a:lumOff val="1275"/>
            <a:alphaOff val="0"/>
          </a:schemeClr>
        </a:solidFill>
        <a:ln w="12700" cap="flat" cmpd="sng" algn="ctr">
          <a:solidFill>
            <a:schemeClr val="accent2">
              <a:hueOff val="3846440"/>
              <a:satOff val="4103"/>
              <a:lumOff val="1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12AA3C-256B-4F14-9EBA-797C002E073D}">
      <dsp:nvSpPr>
        <dsp:cNvPr id="0" name=""/>
        <dsp:cNvSpPr/>
      </dsp:nvSpPr>
      <dsp:spPr>
        <a:xfrm>
          <a:off x="0" y="2303920"/>
          <a:ext cx="6373813" cy="1151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CR" sz="3000" kern="1200" noProof="0">
              <a:latin typeface="Segoe UI" panose="020B0502040204020203" pitchFamily="34" charset="0"/>
              <a:cs typeface="Segoe UI" panose="020B0502040204020203" pitchFamily="34" charset="0"/>
            </a:rPr>
            <a:t>Afecta el tamaño total de la empresa.</a:t>
          </a:r>
          <a:endParaRPr lang="es-CR" sz="3000" kern="1200" noProof="0" dirty="0">
            <a:latin typeface="Segoe UI" panose="020B0502040204020203" pitchFamily="34" charset="0"/>
            <a:cs typeface="Segoe UI" panose="020B0502040204020203" pitchFamily="34" charset="0"/>
          </a:endParaRPr>
        </a:p>
      </dsp:txBody>
      <dsp:txXfrm>
        <a:off x="0" y="2303920"/>
        <a:ext cx="6373813" cy="1151608"/>
      </dsp:txXfrm>
    </dsp:sp>
    <dsp:sp modelId="{13FCABFB-0F70-4332-9114-956E91890011}">
      <dsp:nvSpPr>
        <dsp:cNvPr id="0" name=""/>
        <dsp:cNvSpPr/>
      </dsp:nvSpPr>
      <dsp:spPr>
        <a:xfrm>
          <a:off x="0" y="3455529"/>
          <a:ext cx="6373813" cy="0"/>
        </a:xfrm>
        <a:prstGeom prst="line">
          <a:avLst/>
        </a:prstGeom>
        <a:solidFill>
          <a:schemeClr val="accent2">
            <a:hueOff val="5769660"/>
            <a:satOff val="6154"/>
            <a:lumOff val="1913"/>
            <a:alphaOff val="0"/>
          </a:schemeClr>
        </a:solidFill>
        <a:ln w="12700" cap="flat" cmpd="sng" algn="ctr">
          <a:solidFill>
            <a:schemeClr val="accent2">
              <a:hueOff val="5769660"/>
              <a:satOff val="6154"/>
              <a:lumOff val="191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C26C78-4B1E-4C0F-82D3-DBFDCF87B363}">
      <dsp:nvSpPr>
        <dsp:cNvPr id="0" name=""/>
        <dsp:cNvSpPr/>
      </dsp:nvSpPr>
      <dsp:spPr>
        <a:xfrm>
          <a:off x="0" y="3455529"/>
          <a:ext cx="6373813" cy="1151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CR" sz="3000" kern="1200" noProof="0">
              <a:latin typeface="Segoe UI" panose="020B0502040204020203" pitchFamily="34" charset="0"/>
              <a:cs typeface="Segoe UI" panose="020B0502040204020203" pitchFamily="34" charset="0"/>
            </a:rPr>
            <a:t>Afecta la rentabilidad del empresa.</a:t>
          </a:r>
          <a:endParaRPr lang="es-CR" sz="3000" kern="1200" noProof="0" dirty="0">
            <a:latin typeface="Segoe UI" panose="020B0502040204020203" pitchFamily="34" charset="0"/>
            <a:cs typeface="Segoe UI" panose="020B0502040204020203" pitchFamily="34" charset="0"/>
          </a:endParaRPr>
        </a:p>
      </dsp:txBody>
      <dsp:txXfrm>
        <a:off x="0" y="3455529"/>
        <a:ext cx="6373813" cy="1151608"/>
      </dsp:txXfrm>
    </dsp:sp>
    <dsp:sp modelId="{18C75E02-C66B-47DB-BB1E-F30EE8CB1B18}">
      <dsp:nvSpPr>
        <dsp:cNvPr id="0" name=""/>
        <dsp:cNvSpPr/>
      </dsp:nvSpPr>
      <dsp:spPr>
        <a:xfrm>
          <a:off x="0" y="4607138"/>
          <a:ext cx="6373813" cy="0"/>
        </a:xfrm>
        <a:prstGeom prst="line">
          <a:avLst/>
        </a:prstGeom>
        <a:solidFill>
          <a:schemeClr val="accent2">
            <a:hueOff val="7692880"/>
            <a:satOff val="8205"/>
            <a:lumOff val="2551"/>
            <a:alphaOff val="0"/>
          </a:schemeClr>
        </a:solidFill>
        <a:ln w="12700" cap="flat" cmpd="sng" algn="ctr">
          <a:solidFill>
            <a:schemeClr val="accent2">
              <a:hueOff val="7692880"/>
              <a:satOff val="8205"/>
              <a:lumOff val="25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853650-0343-4DDA-B11E-909A5A010D5F}">
      <dsp:nvSpPr>
        <dsp:cNvPr id="0" name=""/>
        <dsp:cNvSpPr/>
      </dsp:nvSpPr>
      <dsp:spPr>
        <a:xfrm>
          <a:off x="0" y="4607138"/>
          <a:ext cx="6373813" cy="1151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CR" sz="3000" kern="1200" noProof="0">
              <a:latin typeface="Segoe UI" panose="020B0502040204020203" pitchFamily="34" charset="0"/>
              <a:cs typeface="Segoe UI" panose="020B0502040204020203" pitchFamily="34" charset="0"/>
            </a:rPr>
            <a:t>Puede determinar el valor de la compañía.</a:t>
          </a:r>
          <a:endParaRPr lang="es-CR" sz="3000" kern="1200" noProof="0" dirty="0">
            <a:latin typeface="Segoe UI" panose="020B0502040204020203" pitchFamily="34" charset="0"/>
            <a:cs typeface="Segoe UI" panose="020B0502040204020203" pitchFamily="34" charset="0"/>
          </a:endParaRPr>
        </a:p>
      </dsp:txBody>
      <dsp:txXfrm>
        <a:off x="0" y="4607138"/>
        <a:ext cx="6373813" cy="115160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10/12/2022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10/12/2022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statista.com/statistics/816735/customer-churn-rate-by-industry-u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Nonlinearity" TargetMode="External"/><Relationship Id="rId7" Type="http://schemas.openxmlformats.org/officeDocument/2006/relationships/hyperlink" Target="https://en.wikipedia.org/wiki/System_dynamics#cite_note-UDE-2"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Feedback_loop" TargetMode="External"/><Relationship Id="rId5" Type="http://schemas.openxmlformats.org/officeDocument/2006/relationships/hyperlink" Target="https://en.wikipedia.org/wiki/Stock_and_flow" TargetMode="External"/><Relationship Id="rId4" Type="http://schemas.openxmlformats.org/officeDocument/2006/relationships/hyperlink" Target="https://en.wikipedia.org/wiki/Complex_syste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https://www.statista.com/statistics/816735/customer-churn-rate-by-industry-us/</a:t>
            </a:r>
            <a:endParaRPr lang="en-US" dirty="0"/>
          </a:p>
        </p:txBody>
      </p:sp>
      <p:sp>
        <p:nvSpPr>
          <p:cNvPr id="4" name="Slide Number Placeholder 3"/>
          <p:cNvSpPr>
            <a:spLocks noGrp="1"/>
          </p:cNvSpPr>
          <p:nvPr>
            <p:ph type="sldNum" sz="quarter" idx="5"/>
          </p:nvPr>
        </p:nvSpPr>
        <p:spPr/>
        <p:txBody>
          <a:bodyPr/>
          <a:lstStyle/>
          <a:p>
            <a:fld id="{500F864C-79DB-6141-8E00-9715E6EDAC78}" type="slidenum">
              <a:rPr lang="es-CO" smtClean="0"/>
              <a:t>11</a:t>
            </a:fld>
            <a:endParaRPr lang="es-CO"/>
          </a:p>
        </p:txBody>
      </p:sp>
    </p:spTree>
    <p:extLst>
      <p:ext uri="{BB962C8B-B14F-4D97-AF65-F5344CB8AC3E}">
        <p14:creationId xmlns:p14="http://schemas.microsoft.com/office/powerpoint/2010/main" val="1981523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2623902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Row Number</a:t>
            </a:r>
          </a:p>
          <a:p>
            <a:r>
              <a:rPr lang="en-US" sz="1200" dirty="0"/>
              <a:t>Cross Apply (XML)</a:t>
            </a:r>
          </a:p>
          <a:p>
            <a:r>
              <a:rPr lang="en-US" sz="1200" dirty="0" err="1"/>
              <a:t>Fechas</a:t>
            </a:r>
            <a:endParaRPr lang="en-US" sz="1200" dirty="0"/>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16</a:t>
            </a:fld>
            <a:endParaRPr lang="en-US"/>
          </a:p>
        </p:txBody>
      </p:sp>
    </p:spTree>
    <p:extLst>
      <p:ext uri="{BB962C8B-B14F-4D97-AF65-F5344CB8AC3E}">
        <p14:creationId xmlns:p14="http://schemas.microsoft.com/office/powerpoint/2010/main" val="2266612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Row Number</a:t>
            </a:r>
          </a:p>
          <a:p>
            <a:r>
              <a:rPr lang="en-US" sz="1200" dirty="0"/>
              <a:t>Cross Apply (XML)</a:t>
            </a:r>
          </a:p>
          <a:p>
            <a:r>
              <a:rPr lang="en-US" sz="1200" dirty="0" err="1"/>
              <a:t>Fechas</a:t>
            </a:r>
            <a:endParaRPr lang="en-US" sz="1200" dirty="0"/>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17</a:t>
            </a:fld>
            <a:endParaRPr lang="en-US"/>
          </a:p>
        </p:txBody>
      </p:sp>
    </p:spTree>
    <p:extLst>
      <p:ext uri="{BB962C8B-B14F-4D97-AF65-F5344CB8AC3E}">
        <p14:creationId xmlns:p14="http://schemas.microsoft.com/office/powerpoint/2010/main" val="2524704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18</a:t>
            </a:fld>
            <a:endParaRPr lang="en-US"/>
          </a:p>
        </p:txBody>
      </p:sp>
    </p:spTree>
    <p:extLst>
      <p:ext uri="{BB962C8B-B14F-4D97-AF65-F5344CB8AC3E}">
        <p14:creationId xmlns:p14="http://schemas.microsoft.com/office/powerpoint/2010/main" val="577628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22</a:t>
            </a:fld>
            <a:endParaRPr lang="en-US"/>
          </a:p>
        </p:txBody>
      </p:sp>
    </p:spTree>
    <p:extLst>
      <p:ext uri="{BB962C8B-B14F-4D97-AF65-F5344CB8AC3E}">
        <p14:creationId xmlns:p14="http://schemas.microsoft.com/office/powerpoint/2010/main" val="3609101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25</a:t>
            </a:fld>
            <a:endParaRPr lang="en-US"/>
          </a:p>
        </p:txBody>
      </p:sp>
    </p:spTree>
    <p:extLst>
      <p:ext uri="{BB962C8B-B14F-4D97-AF65-F5344CB8AC3E}">
        <p14:creationId xmlns:p14="http://schemas.microsoft.com/office/powerpoint/2010/main" val="215280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s-CR" sz="2300" dirty="0">
                <a:solidFill>
                  <a:schemeClr val="bg1"/>
                </a:solidFill>
              </a:rPr>
              <a:t>2782: </a:t>
            </a:r>
            <a:r>
              <a:rPr lang="es-CR" sz="2300" dirty="0" err="1">
                <a:solidFill>
                  <a:schemeClr val="bg1"/>
                </a:solidFill>
              </a:rPr>
              <a:t>Designing</a:t>
            </a:r>
            <a:r>
              <a:rPr lang="es-CR" sz="2300" dirty="0">
                <a:solidFill>
                  <a:schemeClr val="bg1"/>
                </a:solidFill>
              </a:rPr>
              <a:t> Microsoft SQL Server 2005 </a:t>
            </a:r>
            <a:r>
              <a:rPr lang="es-CR" sz="2300" dirty="0" err="1">
                <a:solidFill>
                  <a:schemeClr val="bg1"/>
                </a:solidFill>
              </a:rPr>
              <a:t>Databases</a:t>
            </a:r>
            <a:endParaRPr lang="es-CR" sz="2300" dirty="0">
              <a:solidFill>
                <a:schemeClr val="bg1"/>
              </a:solidFill>
            </a:endParaRPr>
          </a:p>
          <a:p>
            <a:pPr lvl="0"/>
            <a:r>
              <a:rPr lang="es-CR" sz="2300" dirty="0" err="1">
                <a:solidFill>
                  <a:schemeClr val="bg1"/>
                </a:solidFill>
              </a:rPr>
              <a:t>Implementing</a:t>
            </a:r>
            <a:r>
              <a:rPr lang="es-CR" sz="2300" dirty="0">
                <a:solidFill>
                  <a:schemeClr val="bg1"/>
                </a:solidFill>
              </a:rPr>
              <a:t> and </a:t>
            </a:r>
            <a:r>
              <a:rPr lang="es-CR" sz="2300" dirty="0" err="1">
                <a:solidFill>
                  <a:schemeClr val="bg1"/>
                </a:solidFill>
              </a:rPr>
              <a:t>Maintaining</a:t>
            </a:r>
            <a:r>
              <a:rPr lang="es-CR" sz="2300" dirty="0">
                <a:solidFill>
                  <a:schemeClr val="bg1"/>
                </a:solidFill>
              </a:rPr>
              <a:t> SQL Server 2005</a:t>
            </a:r>
          </a:p>
          <a:p>
            <a:pPr lvl="0"/>
            <a:r>
              <a:rPr lang="es-CR" sz="2300" dirty="0" err="1">
                <a:solidFill>
                  <a:schemeClr val="bg1"/>
                </a:solidFill>
              </a:rPr>
              <a:t>Designing</a:t>
            </a:r>
            <a:r>
              <a:rPr lang="es-CR" sz="2300" dirty="0">
                <a:solidFill>
                  <a:schemeClr val="bg1"/>
                </a:solidFill>
              </a:rPr>
              <a:t> </a:t>
            </a:r>
            <a:r>
              <a:rPr lang="es-CR" sz="2300" dirty="0" err="1">
                <a:solidFill>
                  <a:schemeClr val="bg1"/>
                </a:solidFill>
              </a:rPr>
              <a:t>Database</a:t>
            </a:r>
            <a:r>
              <a:rPr lang="es-CR" sz="2300" dirty="0">
                <a:solidFill>
                  <a:schemeClr val="bg1"/>
                </a:solidFill>
              </a:rPr>
              <a:t> </a:t>
            </a:r>
            <a:r>
              <a:rPr lang="es-CR" sz="2300" dirty="0" err="1">
                <a:solidFill>
                  <a:schemeClr val="bg1"/>
                </a:solidFill>
              </a:rPr>
              <a:t>Solutions</a:t>
            </a:r>
            <a:r>
              <a:rPr lang="es-CR" sz="2300" dirty="0">
                <a:solidFill>
                  <a:schemeClr val="bg1"/>
                </a:solidFill>
              </a:rPr>
              <a:t> </a:t>
            </a:r>
            <a:r>
              <a:rPr lang="es-CR" sz="2300" dirty="0" err="1">
                <a:solidFill>
                  <a:schemeClr val="bg1"/>
                </a:solidFill>
              </a:rPr>
              <a:t>by</a:t>
            </a:r>
            <a:r>
              <a:rPr lang="es-CR" sz="2300" dirty="0">
                <a:solidFill>
                  <a:schemeClr val="bg1"/>
                </a:solidFill>
              </a:rPr>
              <a:t> </a:t>
            </a:r>
            <a:r>
              <a:rPr lang="es-CR" sz="2300" dirty="0" err="1">
                <a:solidFill>
                  <a:schemeClr val="bg1"/>
                </a:solidFill>
              </a:rPr>
              <a:t>Using</a:t>
            </a:r>
            <a:r>
              <a:rPr lang="es-CR" sz="2300" dirty="0">
                <a:solidFill>
                  <a:schemeClr val="bg1"/>
                </a:solidFill>
              </a:rPr>
              <a:t> Microsoft SQL Server 2005 </a:t>
            </a:r>
          </a:p>
          <a:p>
            <a:pPr lvl="0"/>
            <a:r>
              <a:rPr lang="en-US" sz="2300" dirty="0">
                <a:solidFill>
                  <a:schemeClr val="bg1"/>
                </a:solidFill>
              </a:rPr>
              <a:t>Microsoft SQL Server 2005: Database Essentials Step by Step</a:t>
            </a:r>
            <a:endParaRPr lang="es-CR" sz="2300" dirty="0">
              <a:solidFill>
                <a:schemeClr val="bg1"/>
              </a:solidFill>
            </a:endParaRPr>
          </a:p>
          <a:p>
            <a:pPr lvl="0"/>
            <a:r>
              <a:rPr lang="es-CR" sz="2300" dirty="0">
                <a:solidFill>
                  <a:schemeClr val="bg1"/>
                </a:solidFill>
              </a:rPr>
              <a:t>Microsoft SQL Server 2005 Business </a:t>
            </a:r>
            <a:r>
              <a:rPr lang="es-CR" sz="2300" dirty="0" err="1">
                <a:solidFill>
                  <a:schemeClr val="bg1"/>
                </a:solidFill>
              </a:rPr>
              <a:t>Intelligence</a:t>
            </a:r>
            <a:r>
              <a:rPr lang="es-CR" sz="2300" dirty="0">
                <a:solidFill>
                  <a:schemeClr val="bg1"/>
                </a:solidFill>
              </a:rPr>
              <a:t> - </a:t>
            </a:r>
            <a:r>
              <a:rPr lang="es-CR" sz="2300" dirty="0" err="1">
                <a:solidFill>
                  <a:schemeClr val="bg1"/>
                </a:solidFill>
              </a:rPr>
              <a:t>Implementation</a:t>
            </a:r>
            <a:r>
              <a:rPr lang="es-CR" sz="2300" dirty="0">
                <a:solidFill>
                  <a:schemeClr val="bg1"/>
                </a:solidFill>
              </a:rPr>
              <a:t> and </a:t>
            </a:r>
            <a:r>
              <a:rPr lang="es-CR" sz="2300" dirty="0" err="1">
                <a:solidFill>
                  <a:schemeClr val="bg1"/>
                </a:solidFill>
              </a:rPr>
              <a:t>Maintenance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89DCAA-E612-4BC0-AA75-84621265B05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573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3611750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808285"/>
                </a:solidFill>
                <a:effectLst/>
                <a:latin typeface="TradeGothic-Light"/>
              </a:rPr>
              <a:t>People understand and interact with systems and</a:t>
            </a:r>
            <a:br>
              <a:rPr lang="en-US" sz="1800" b="0" i="0" dirty="0">
                <a:solidFill>
                  <a:srgbClr val="808285"/>
                </a:solidFill>
                <a:effectLst/>
                <a:latin typeface="TradeGothic-Light"/>
              </a:rPr>
            </a:br>
            <a:r>
              <a:rPr lang="en-US" sz="1800" b="0" i="0" dirty="0">
                <a:solidFill>
                  <a:srgbClr val="808285"/>
                </a:solidFill>
                <a:effectLst/>
                <a:latin typeface="TradeGothic-Light"/>
              </a:rPr>
              <a:t>environments based on mental representations developed</a:t>
            </a:r>
            <a:br>
              <a:rPr lang="en-US" sz="1800" b="0" i="0" dirty="0">
                <a:solidFill>
                  <a:srgbClr val="808285"/>
                </a:solidFill>
                <a:effectLst/>
                <a:latin typeface="TradeGothic-Light"/>
              </a:rPr>
            </a:br>
            <a:r>
              <a:rPr lang="en-US" sz="1800" b="0" i="0" dirty="0">
                <a:solidFill>
                  <a:srgbClr val="808285"/>
                </a:solidFill>
                <a:effectLst/>
                <a:latin typeface="TradeGothic-Light"/>
              </a:rPr>
              <a:t>from experience</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6</a:t>
            </a:fld>
            <a:endParaRPr lang="en-US"/>
          </a:p>
        </p:txBody>
      </p:sp>
    </p:spTree>
    <p:extLst>
      <p:ext uri="{BB962C8B-B14F-4D97-AF65-F5344CB8AC3E}">
        <p14:creationId xmlns:p14="http://schemas.microsoft.com/office/powerpoint/2010/main" val="23731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2"/>
                </a:solidFill>
                <a:effectLst/>
                <a:latin typeface="Arial" panose="020B0604020202020204" pitchFamily="34" charset="0"/>
              </a:rPr>
              <a:t>System dynamics</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SD</a:t>
            </a:r>
            <a:r>
              <a:rPr lang="en-US" b="0" i="0" dirty="0">
                <a:solidFill>
                  <a:srgbClr val="202122"/>
                </a:solidFill>
                <a:effectLst/>
                <a:latin typeface="Arial" panose="020B0604020202020204" pitchFamily="34" charset="0"/>
              </a:rPr>
              <a:t>) is an approach to understanding the </a:t>
            </a:r>
            <a:r>
              <a:rPr lang="en-US" b="0" i="0" u="none" strike="noStrike" dirty="0">
                <a:solidFill>
                  <a:srgbClr val="0645AD"/>
                </a:solidFill>
                <a:effectLst/>
                <a:latin typeface="Arial" panose="020B0604020202020204" pitchFamily="34" charset="0"/>
                <a:hlinkClick r:id="rId3" tooltip="Nonlinearity"/>
              </a:rPr>
              <a:t>nonlinear</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behaviour</a:t>
            </a:r>
            <a:r>
              <a:rPr lang="en-US" b="0" i="0" dirty="0">
                <a:solidFill>
                  <a:srgbClr val="202122"/>
                </a:solidFill>
                <a:effectLst/>
                <a:latin typeface="Arial" panose="020B0604020202020204" pitchFamily="34" charset="0"/>
              </a:rPr>
              <a:t> of </a:t>
            </a:r>
            <a:r>
              <a:rPr lang="en-US" b="0" i="0" u="none" strike="noStrike" dirty="0">
                <a:solidFill>
                  <a:srgbClr val="0645AD"/>
                </a:solidFill>
                <a:effectLst/>
                <a:latin typeface="Arial" panose="020B0604020202020204" pitchFamily="34" charset="0"/>
                <a:hlinkClick r:id="rId4" tooltip="Complex system"/>
              </a:rPr>
              <a:t>complex systems</a:t>
            </a:r>
            <a:r>
              <a:rPr lang="en-US" b="0" i="0" dirty="0">
                <a:solidFill>
                  <a:srgbClr val="202122"/>
                </a:solidFill>
                <a:effectLst/>
                <a:latin typeface="Arial" panose="020B0604020202020204" pitchFamily="34" charset="0"/>
              </a:rPr>
              <a:t> over time using </a:t>
            </a:r>
            <a:r>
              <a:rPr lang="en-US" b="0" i="0" u="none" strike="noStrike" dirty="0">
                <a:solidFill>
                  <a:srgbClr val="0645AD"/>
                </a:solidFill>
                <a:effectLst/>
                <a:latin typeface="Arial" panose="020B0604020202020204" pitchFamily="34" charset="0"/>
                <a:hlinkClick r:id="rId5" tooltip="Stock and flow"/>
              </a:rPr>
              <a:t>stocks, flows</a:t>
            </a:r>
            <a:r>
              <a:rPr lang="en-US" b="0" i="0" dirty="0">
                <a:solidFill>
                  <a:srgbClr val="202122"/>
                </a:solidFill>
                <a:effectLst/>
                <a:latin typeface="Arial" panose="020B0604020202020204" pitchFamily="34" charset="0"/>
              </a:rPr>
              <a:t>, internal </a:t>
            </a:r>
            <a:r>
              <a:rPr lang="en-US" b="0" i="0" u="none" strike="noStrike" dirty="0">
                <a:solidFill>
                  <a:srgbClr val="0645AD"/>
                </a:solidFill>
                <a:effectLst/>
                <a:latin typeface="Arial" panose="020B0604020202020204" pitchFamily="34" charset="0"/>
                <a:hlinkClick r:id="rId6" tooltip="Feedback loop"/>
              </a:rPr>
              <a:t>feedback loops</a:t>
            </a:r>
            <a:r>
              <a:rPr lang="en-US" b="0" i="0" dirty="0">
                <a:solidFill>
                  <a:srgbClr val="202122"/>
                </a:solidFill>
                <a:effectLst/>
                <a:latin typeface="Arial" panose="020B0604020202020204" pitchFamily="34" charset="0"/>
              </a:rPr>
              <a:t>, table functions and time delays.</a:t>
            </a:r>
            <a:endParaRPr lang="en-US" b="0" i="0" u="none" strike="noStrike" baseline="30000" dirty="0">
              <a:solidFill>
                <a:srgbClr val="0645AD"/>
              </a:solidFill>
              <a:effectLst/>
              <a:latin typeface="Arial" panose="020B0604020202020204" pitchFamily="34" charset="0"/>
            </a:endParaRPr>
          </a:p>
          <a:p>
            <a:endParaRPr lang="en-US" b="0" i="0" u="none" strike="noStrike" baseline="30000" dirty="0">
              <a:solidFill>
                <a:srgbClr val="0645AD"/>
              </a:solidFill>
              <a:effectLst/>
              <a:latin typeface="Arial" panose="020B0604020202020204" pitchFamily="34" charset="0"/>
            </a:endParaRPr>
          </a:p>
          <a:p>
            <a:r>
              <a:rPr lang="en-US" b="0" i="0" dirty="0">
                <a:solidFill>
                  <a:srgbClr val="202122"/>
                </a:solidFill>
                <a:effectLst/>
                <a:latin typeface="Arial" panose="020B0604020202020204" pitchFamily="34" charset="0"/>
              </a:rPr>
              <a:t>System dynamics is a methodology and mathematical modeling technique to frame, understand, and discuss complex issues and problems. Originally developed in the 1950s to help corporate managers improve their understanding of industrial processes, SD is currently being used throughout the public and private sector for policy analysis and design.</a:t>
            </a:r>
            <a:r>
              <a:rPr lang="en-US" b="0" i="0" u="none" strike="noStrike" baseline="30000" dirty="0">
                <a:solidFill>
                  <a:srgbClr val="0645AD"/>
                </a:solidFill>
                <a:effectLst/>
                <a:latin typeface="Arial" panose="020B0604020202020204" pitchFamily="34" charset="0"/>
                <a:hlinkClick r:id="rId7"/>
              </a:rPr>
              <a:t>[2]</a:t>
            </a:r>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a:t>
            </a:fld>
            <a:endParaRPr lang="en-US"/>
          </a:p>
        </p:txBody>
      </p:sp>
    </p:spTree>
    <p:extLst>
      <p:ext uri="{BB962C8B-B14F-4D97-AF65-F5344CB8AC3E}">
        <p14:creationId xmlns:p14="http://schemas.microsoft.com/office/powerpoint/2010/main" val="1354188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Dynamics Methodology to Customer Loyalty: (Case Study: Internet Service Provider Company </a:t>
            </a:r>
          </a:p>
          <a:p>
            <a:r>
              <a:rPr lang="en-US" dirty="0"/>
              <a:t>Alireza </a:t>
            </a:r>
            <a:r>
              <a:rPr lang="en-US" dirty="0" err="1"/>
              <a:t>Bafandeh</a:t>
            </a:r>
            <a:r>
              <a:rPr lang="en-US" dirty="0"/>
              <a:t> </a:t>
            </a:r>
            <a:r>
              <a:rPr lang="en-US" dirty="0" err="1"/>
              <a:t>Zendeh</a:t>
            </a:r>
            <a:r>
              <a:rPr lang="en-US" dirty="0"/>
              <a:t>, Samad Ali, Farzad </a:t>
            </a:r>
            <a:r>
              <a:rPr lang="en-US" dirty="0" err="1"/>
              <a:t>Adelzadeh</a:t>
            </a:r>
            <a:r>
              <a:rPr lang="en-US" dirty="0"/>
              <a:t>, Masoud </a:t>
            </a:r>
            <a:r>
              <a:rPr lang="en-US" dirty="0" err="1"/>
              <a:t>Askarnia</a:t>
            </a:r>
            <a:endParaRPr lang="en-US" dirty="0"/>
          </a:p>
        </p:txBody>
      </p:sp>
      <p:sp>
        <p:nvSpPr>
          <p:cNvPr id="4" name="Slide Number Placeholder 3"/>
          <p:cNvSpPr>
            <a:spLocks noGrp="1"/>
          </p:cNvSpPr>
          <p:nvPr>
            <p:ph type="sldNum" sz="quarter" idx="5"/>
          </p:nvPr>
        </p:nvSpPr>
        <p:spPr/>
        <p:txBody>
          <a:bodyPr/>
          <a:lstStyle/>
          <a:p>
            <a:fld id="{500F864C-79DB-6141-8E00-9715E6EDAC78}" type="slidenum">
              <a:rPr lang="es-CO" smtClean="0"/>
              <a:t>9</a:t>
            </a:fld>
            <a:endParaRPr lang="es-CO"/>
          </a:p>
        </p:txBody>
      </p:sp>
    </p:spTree>
    <p:extLst>
      <p:ext uri="{BB962C8B-B14F-4D97-AF65-F5344CB8AC3E}">
        <p14:creationId xmlns:p14="http://schemas.microsoft.com/office/powerpoint/2010/main" val="1514246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10</a:t>
            </a:fld>
            <a:endParaRPr lang="en-US"/>
          </a:p>
        </p:txBody>
      </p:sp>
    </p:spTree>
    <p:extLst>
      <p:ext uri="{BB962C8B-B14F-4D97-AF65-F5344CB8AC3E}">
        <p14:creationId xmlns:p14="http://schemas.microsoft.com/office/powerpoint/2010/main" val="2790252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EE83D-59DF-FE16-40EC-C2CD654D6BC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38113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835628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iography">
    <p:spTree>
      <p:nvGrpSpPr>
        <p:cNvPr id="1" name=""/>
        <p:cNvGrpSpPr/>
        <p:nvPr/>
      </p:nvGrpSpPr>
      <p:grpSpPr>
        <a:xfrm>
          <a:off x="0" y="0"/>
          <a:ext cx="0" cy="0"/>
          <a:chOff x="0" y="0"/>
          <a:chExt cx="0" cy="0"/>
        </a:xfrm>
      </p:grpSpPr>
      <p:sp>
        <p:nvSpPr>
          <p:cNvPr id="36" name="Text Placeholder 30"/>
          <p:cNvSpPr>
            <a:spLocks noGrp="1"/>
          </p:cNvSpPr>
          <p:nvPr>
            <p:ph type="body" sz="quarter" idx="14" hasCustomPrompt="1"/>
          </p:nvPr>
        </p:nvSpPr>
        <p:spPr>
          <a:xfrm>
            <a:off x="5218113" y="4962877"/>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7" name="Text Placeholder 32"/>
          <p:cNvSpPr>
            <a:spLocks noGrp="1"/>
          </p:cNvSpPr>
          <p:nvPr>
            <p:ph type="body" sz="quarter" idx="15"/>
          </p:nvPr>
        </p:nvSpPr>
        <p:spPr>
          <a:xfrm>
            <a:off x="5218113" y="5353599"/>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2" name="Title 1"/>
          <p:cNvSpPr>
            <a:spLocks noGrp="1"/>
          </p:cNvSpPr>
          <p:nvPr>
            <p:ph type="title" hasCustomPrompt="1"/>
          </p:nvPr>
        </p:nvSpPr>
        <p:spPr>
          <a:xfrm>
            <a:off x="5178903" y="1014184"/>
            <a:ext cx="5737253" cy="664889"/>
          </a:xfrm>
        </p:spPr>
        <p:txBody>
          <a:bodyPr/>
          <a:lstStyle/>
          <a:p>
            <a:r>
              <a:rPr lang="en-US" dirty="0"/>
              <a:t>[Speaker]</a:t>
            </a:r>
          </a:p>
        </p:txBody>
      </p:sp>
      <p:grpSp>
        <p:nvGrpSpPr>
          <p:cNvPr id="7" name="Group 6"/>
          <p:cNvGrpSpPr/>
          <p:nvPr/>
        </p:nvGrpSpPr>
        <p:grpSpPr>
          <a:xfrm>
            <a:off x="820965" y="4065754"/>
            <a:ext cx="353832" cy="353832"/>
            <a:chOff x="6351804" y="5146675"/>
            <a:chExt cx="353832" cy="353832"/>
          </a:xfrm>
        </p:grpSpPr>
        <p:sp>
          <p:nvSpPr>
            <p:cNvPr id="8" name="Freeform 79"/>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chemeClr val="bg2">
                <a:lumMod val="50000"/>
              </a:schemeClr>
            </a:solidFill>
            <a:ln>
              <a:noFill/>
            </a:ln>
          </p:spPr>
          <p:txBody>
            <a:bodyPr/>
            <a:lstStyle/>
            <a:p>
              <a:pPr eaLnBrk="1" fontAlgn="auto" hangingPunct="1">
                <a:spcBef>
                  <a:spcPts val="0"/>
                </a:spcBef>
                <a:spcAft>
                  <a:spcPts val="0"/>
                </a:spcAft>
                <a:defRPr/>
              </a:pPr>
              <a:endParaRPr lang="en-AU">
                <a:latin typeface="+mn-lt"/>
              </a:endParaRPr>
            </a:p>
          </p:txBody>
        </p:sp>
        <p:sp>
          <p:nvSpPr>
            <p:cNvPr id="9" name="Rounded Rectangle 8"/>
            <p:cNvSpPr/>
            <p:nvPr/>
          </p:nvSpPr>
          <p:spPr>
            <a:xfrm>
              <a:off x="635180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20965" y="4760173"/>
            <a:ext cx="353832" cy="353832"/>
            <a:chOff x="5748554" y="5146675"/>
            <a:chExt cx="353832" cy="353832"/>
          </a:xfrm>
        </p:grpSpPr>
        <p:sp>
          <p:nvSpPr>
            <p:cNvPr id="11" name="Freeform 383"/>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12" name="Rounded Rectangle 11"/>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820965" y="5440724"/>
            <a:ext cx="353832" cy="353832"/>
            <a:chOff x="6866055" y="5146675"/>
            <a:chExt cx="353832" cy="353832"/>
          </a:xfrm>
        </p:grpSpPr>
        <p:sp>
          <p:nvSpPr>
            <p:cNvPr id="14" name="Rounded Rectangle 13"/>
            <p:cNvSpPr/>
            <p:nvPr/>
          </p:nvSpPr>
          <p:spPr>
            <a:xfrm>
              <a:off x="6866055"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216"/>
            <p:cNvGrpSpPr>
              <a:grpSpLocks/>
            </p:cNvGrpSpPr>
            <p:nvPr/>
          </p:nvGrpSpPr>
          <p:grpSpPr bwMode="auto">
            <a:xfrm>
              <a:off x="6985002" y="5246689"/>
              <a:ext cx="126998" cy="126996"/>
              <a:chOff x="8400256" y="3573016"/>
              <a:chExt cx="423863" cy="422275"/>
            </a:xfrm>
            <a:solidFill>
              <a:schemeClr val="tx1"/>
            </a:solidFill>
          </p:grpSpPr>
          <p:sp>
            <p:nvSpPr>
              <p:cNvPr id="16"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7"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19" name="Straight Connector 18"/>
          <p:cNvCxnSpPr/>
          <p:nvPr/>
        </p:nvCxnSpPr>
        <p:spPr>
          <a:xfrm>
            <a:off x="4325229" y="629291"/>
            <a:ext cx="0" cy="5630107"/>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 Placeholder 30"/>
          <p:cNvSpPr>
            <a:spLocks noGrp="1"/>
          </p:cNvSpPr>
          <p:nvPr>
            <p:ph type="body" sz="quarter" idx="10" hasCustomPrompt="1"/>
          </p:nvPr>
        </p:nvSpPr>
        <p:spPr>
          <a:xfrm>
            <a:off x="5218113" y="2222978"/>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3" name="Text Placeholder 32"/>
          <p:cNvSpPr>
            <a:spLocks noGrp="1"/>
          </p:cNvSpPr>
          <p:nvPr>
            <p:ph type="body" sz="quarter" idx="11"/>
          </p:nvPr>
        </p:nvSpPr>
        <p:spPr>
          <a:xfrm>
            <a:off x="5218113" y="2613700"/>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34" name="Text Placeholder 30"/>
          <p:cNvSpPr>
            <a:spLocks noGrp="1"/>
          </p:cNvSpPr>
          <p:nvPr>
            <p:ph type="body" sz="quarter" idx="12" hasCustomPrompt="1"/>
          </p:nvPr>
        </p:nvSpPr>
        <p:spPr>
          <a:xfrm>
            <a:off x="5218113" y="3588276"/>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5" name="Text Placeholder 32"/>
          <p:cNvSpPr>
            <a:spLocks noGrp="1"/>
          </p:cNvSpPr>
          <p:nvPr>
            <p:ph type="body" sz="quarter" idx="13"/>
          </p:nvPr>
        </p:nvSpPr>
        <p:spPr>
          <a:xfrm>
            <a:off x="5218113" y="3978998"/>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40" name="Picture Placeholder 38"/>
          <p:cNvSpPr>
            <a:spLocks noGrp="1"/>
          </p:cNvSpPr>
          <p:nvPr>
            <p:ph type="pic" sz="quarter" idx="16"/>
          </p:nvPr>
        </p:nvSpPr>
        <p:spPr>
          <a:xfrm>
            <a:off x="723900" y="963613"/>
            <a:ext cx="2671763" cy="2671762"/>
          </a:xfrm>
        </p:spPr>
        <p:txBody>
          <a:bodyPr anchor="ctr">
            <a:normAutofit/>
          </a:bodyPr>
          <a:lstStyle>
            <a:lvl1pPr marL="0" indent="0" algn="ctr">
              <a:buNone/>
              <a:defRPr sz="1600"/>
            </a:lvl1pPr>
          </a:lstStyle>
          <a:p>
            <a:r>
              <a:rPr lang="en-US"/>
              <a:t>Drag picture to placeholder or click icon to add</a:t>
            </a:r>
            <a:endParaRPr lang="en-US" dirty="0"/>
          </a:p>
        </p:txBody>
      </p:sp>
      <p:sp>
        <p:nvSpPr>
          <p:cNvPr id="42" name="Text Placeholder 41"/>
          <p:cNvSpPr>
            <a:spLocks noGrp="1"/>
          </p:cNvSpPr>
          <p:nvPr>
            <p:ph type="body" sz="quarter" idx="17" hasCustomPrompt="1"/>
          </p:nvPr>
        </p:nvSpPr>
        <p:spPr>
          <a:xfrm>
            <a:off x="1236663" y="4065588"/>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sp>
        <p:nvSpPr>
          <p:cNvPr id="43" name="Text Placeholder 41"/>
          <p:cNvSpPr>
            <a:spLocks noGrp="1"/>
          </p:cNvSpPr>
          <p:nvPr>
            <p:ph type="body" sz="quarter" idx="18" hasCustomPrompt="1"/>
          </p:nvPr>
        </p:nvSpPr>
        <p:spPr>
          <a:xfrm>
            <a:off x="1236663" y="4760173"/>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sp>
        <p:nvSpPr>
          <p:cNvPr id="44" name="Text Placeholder 41"/>
          <p:cNvSpPr>
            <a:spLocks noGrp="1"/>
          </p:cNvSpPr>
          <p:nvPr>
            <p:ph type="body" sz="quarter" idx="19" hasCustomPrompt="1"/>
          </p:nvPr>
        </p:nvSpPr>
        <p:spPr>
          <a:xfrm>
            <a:off x="1236663" y="5432470"/>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cxnSp>
        <p:nvCxnSpPr>
          <p:cNvPr id="48" name="Straight Connector 47"/>
          <p:cNvCxnSpPr/>
          <p:nvPr userDrawn="1"/>
        </p:nvCxnSpPr>
        <p:spPr>
          <a:xfrm>
            <a:off x="4325229" y="629291"/>
            <a:ext cx="0" cy="5630107"/>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396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a:xfrm>
            <a:off x="550863" y="6507212"/>
            <a:ext cx="2628900" cy="153888"/>
          </a:xfrm>
          <a:prstGeom prst="rect">
            <a:avLst/>
          </a:prstGeom>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a:xfrm>
            <a:off x="3359150" y="6507212"/>
            <a:ext cx="6379210" cy="153888"/>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a:xfrm>
            <a:off x="9948863" y="6507212"/>
            <a:ext cx="1692274" cy="153888"/>
          </a:xfrm>
          <a:prstGeom prst="rect">
            <a:avLst/>
          </a:prstGeom>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737" r:id="rId16"/>
    <p:sldLayoutId id="2147483692" r:id="rId17"/>
    <p:sldLayoutId id="2147483735" r:id="rId18"/>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hyperlink" Target="https://www.statista.com/statistics/816735/customer-churn-rate-by-industry-us/" TargetMode="Externa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tmp"/><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1.png"/><Relationship Id="rId1" Type="http://schemas.openxmlformats.org/officeDocument/2006/relationships/slideLayout" Target="../slideLayouts/slideLayout15.xml"/><Relationship Id="rId4" Type="http://schemas.openxmlformats.org/officeDocument/2006/relationships/image" Target="../media/image36.tmp"/></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1.png"/><Relationship Id="rId1" Type="http://schemas.openxmlformats.org/officeDocument/2006/relationships/slideLayout" Target="../slideLayouts/slideLayout15.xml"/><Relationship Id="rId5" Type="http://schemas.openxmlformats.org/officeDocument/2006/relationships/image" Target="../media/image38.tmp"/><Relationship Id="rId4" Type="http://schemas.openxmlformats.org/officeDocument/2006/relationships/image" Target="../media/image37.tmp"/></Relationships>
</file>

<file path=ppt/slides/_rels/slide21.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1.png"/><Relationship Id="rId1" Type="http://schemas.openxmlformats.org/officeDocument/2006/relationships/slideLayout" Target="../slideLayouts/slideLayout15.xml"/><Relationship Id="rId5" Type="http://schemas.openxmlformats.org/officeDocument/2006/relationships/image" Target="../media/image38.tmp"/><Relationship Id="rId4" Type="http://schemas.openxmlformats.org/officeDocument/2006/relationships/image" Target="../media/image37.tmp"/></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30.png"/><Relationship Id="rId1" Type="http://schemas.openxmlformats.org/officeDocument/2006/relationships/slideLayout" Target="../slideLayouts/slideLayout15.xml"/><Relationship Id="rId5" Type="http://schemas.openxmlformats.org/officeDocument/2006/relationships/image" Target="../media/image43.tmp"/><Relationship Id="rId4" Type="http://schemas.openxmlformats.org/officeDocument/2006/relationships/image" Target="../media/image42.tmp"/></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10.png"/><Relationship Id="rId7" Type="http://schemas.openxmlformats.org/officeDocument/2006/relationships/hyperlink" Target="https://community.powerbi.com/t5/Costa-Rica-Power-BI/gh-p/CostaRicaPowerBI"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6.tmp"/><Relationship Id="rId4" Type="http://schemas.openxmlformats.org/officeDocument/2006/relationships/image" Target="../media/image11.jpeg"/><Relationship Id="rId9" Type="http://schemas.openxmlformats.org/officeDocument/2006/relationships/image" Target="../media/image15.tmp"/></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Placeholder 22" descr="People walking in motion through modern tunnel">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3"/>
          <a:srcRect t="8579" b="29415"/>
          <a:stretch/>
        </p:blipFill>
        <p:spPr>
          <a:xfrm>
            <a:off x="0" y="0"/>
            <a:ext cx="9137904" cy="3776472"/>
          </a:xfrm>
        </p:spPr>
      </p:pic>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s-CR"/>
              <a:t>Introducción</a:t>
            </a:r>
          </a:p>
        </p:txBody>
      </p:sp>
      <p:pic>
        <p:nvPicPr>
          <p:cNvPr id="20" name="Picture Placeholder 19" descr="Connected sticks shaping polygons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a:blip r:embed="rId4"/>
          <a:srcRect l="23043" r="23043"/>
          <a:stretch/>
        </p:blipFill>
        <p:spPr>
          <a:xfrm>
            <a:off x="3054096" y="0"/>
            <a:ext cx="3054096" cy="3776472"/>
          </a:xfrm>
        </p:spPr>
      </p:pic>
      <p:pic>
        <p:nvPicPr>
          <p:cNvPr id="25" name="Picture Placeholder 24" descr="Light bulbs on blackboard background">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a:blip r:embed="rId5"/>
          <a:srcRect l="24721" r="24721"/>
          <a:stretch/>
        </p:blipFill>
        <p:spPr>
          <a:xfrm>
            <a:off x="9137904" y="0"/>
            <a:ext cx="3054096" cy="3776472"/>
          </a:xfrm>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4294967295"/>
          </p:nvPr>
        </p:nvSpPr>
        <p:spPr>
          <a:xfrm>
            <a:off x="9948863" y="6507212"/>
            <a:ext cx="1692274" cy="153888"/>
          </a:xfrm>
          <a:prstGeom prst="rect">
            <a:avLst/>
          </a:prstGeom>
        </p:spPr>
        <p:txBody>
          <a:bodyPr/>
          <a:lstStyle/>
          <a:p>
            <a:fld id="{DBA1B0FB-D917-4C8C-928F-313BD683BF39}" type="slidenum">
              <a:rPr lang="es-CR" smtClean="0"/>
              <a:pPr/>
              <a:t>1</a:t>
            </a:fld>
            <a:endParaRPr lang="es-CR"/>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fontScale="85000" lnSpcReduction="10000"/>
          </a:bodyPr>
          <a:lstStyle/>
          <a:p>
            <a:r>
              <a:rPr lang="es-CR"/>
              <a:t>Muchos quieren predecir porque sus clientes los abandonan, pero SIN dedicar el tiempo para aprender y asimilar el modelo de análisis de desgaste (Attrition Analysis). Por eso, en esta sesión ayudaremos a los asistentes a entender cómo construir en Power BI un modelo fuerte de análisis de abandono de clientes, uno de los modelos semánticos más demandados en la actualidad</a:t>
            </a:r>
          </a:p>
        </p:txBody>
      </p:sp>
    </p:spTree>
    <p:extLst>
      <p:ext uri="{BB962C8B-B14F-4D97-AF65-F5344CB8AC3E}">
        <p14:creationId xmlns:p14="http://schemas.microsoft.com/office/powerpoint/2010/main" val="2158886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r>
              <a:rPr lang="es-CR" dirty="0"/>
              <a:t>Análisis de abandono de clientes </a:t>
            </a:r>
          </a:p>
        </p:txBody>
      </p:sp>
      <p:pic>
        <p:nvPicPr>
          <p:cNvPr id="9" name="Content Placeholder 8">
            <a:extLst>
              <a:ext uri="{FF2B5EF4-FFF2-40B4-BE49-F238E27FC236}">
                <a16:creationId xmlns:a16="http://schemas.microsoft.com/office/drawing/2014/main" id="{D099A15E-A902-7E79-A234-83BCA06C8961}"/>
              </a:ext>
            </a:extLst>
          </p:cNvPr>
          <p:cNvPicPr>
            <a:picLocks noGrp="1" noChangeAspect="1"/>
          </p:cNvPicPr>
          <p:nvPr>
            <p:ph idx="1"/>
          </p:nvPr>
        </p:nvPicPr>
        <p:blipFill rotWithShape="1">
          <a:blip r:embed="rId3"/>
          <a:srcRect t="12714" b="2133"/>
          <a:stretch/>
        </p:blipFill>
        <p:spPr>
          <a:xfrm>
            <a:off x="656623" y="1215275"/>
            <a:ext cx="10101690" cy="4846279"/>
          </a:xfrm>
        </p:spPr>
      </p:pic>
      <p:sp>
        <p:nvSpPr>
          <p:cNvPr id="3" name="TextBox 2">
            <a:extLst>
              <a:ext uri="{FF2B5EF4-FFF2-40B4-BE49-F238E27FC236}">
                <a16:creationId xmlns:a16="http://schemas.microsoft.com/office/drawing/2014/main" id="{00AFAC33-0205-CC16-7B4D-B2C3EE4D3B2A}"/>
              </a:ext>
            </a:extLst>
          </p:cNvPr>
          <p:cNvSpPr txBox="1"/>
          <p:nvPr/>
        </p:nvSpPr>
        <p:spPr>
          <a:xfrm>
            <a:off x="180621" y="6158434"/>
            <a:ext cx="10419646" cy="738664"/>
          </a:xfrm>
          <a:prstGeom prst="rect">
            <a:avLst/>
          </a:prstGeom>
          <a:noFill/>
        </p:spPr>
        <p:txBody>
          <a:bodyPr wrap="square">
            <a:spAutoFit/>
          </a:bodyPr>
          <a:lstStyle/>
          <a:p>
            <a:r>
              <a:rPr lang="en-US" sz="1400" b="0" i="0" dirty="0">
                <a:effectLst/>
              </a:rPr>
              <a:t>Application of system dynamics to mobile telecommunication customer churn management</a:t>
            </a:r>
            <a:br>
              <a:rPr lang="en-US" sz="1400" b="0" i="0" dirty="0">
                <a:effectLst/>
              </a:rPr>
            </a:br>
            <a:r>
              <a:rPr lang="en-US" sz="1400" b="0" i="0" dirty="0">
                <a:effectLst/>
              </a:rPr>
              <a:t>Patience </a:t>
            </a:r>
            <a:r>
              <a:rPr lang="en-US" sz="1400" b="0" i="0" dirty="0" err="1">
                <a:effectLst/>
              </a:rPr>
              <a:t>Kunda</a:t>
            </a:r>
            <a:r>
              <a:rPr lang="en-US" sz="1400" b="0" i="0" dirty="0">
                <a:effectLst/>
              </a:rPr>
              <a:t> Banda, Simon Tembo</a:t>
            </a:r>
            <a:r>
              <a:rPr lang="en-US" sz="1400" dirty="0"/>
              <a:t> </a:t>
            </a:r>
            <a:br>
              <a:rPr lang="en-US" sz="1400" dirty="0"/>
            </a:br>
            <a:endParaRPr lang="en-US" sz="1400" dirty="0"/>
          </a:p>
        </p:txBody>
      </p:sp>
    </p:spTree>
    <p:extLst>
      <p:ext uri="{BB962C8B-B14F-4D97-AF65-F5344CB8AC3E}">
        <p14:creationId xmlns:p14="http://schemas.microsoft.com/office/powerpoint/2010/main" val="826167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A0C023-25CE-43A0-B738-5A0294CEDE98}"/>
              </a:ext>
            </a:extLst>
          </p:cNvPr>
          <p:cNvPicPr>
            <a:picLocks noChangeAspect="1"/>
          </p:cNvPicPr>
          <p:nvPr/>
        </p:nvPicPr>
        <p:blipFill>
          <a:blip r:embed="rId3"/>
          <a:stretch>
            <a:fillRect/>
          </a:stretch>
        </p:blipFill>
        <p:spPr>
          <a:xfrm>
            <a:off x="1493209" y="163171"/>
            <a:ext cx="8790968" cy="6531658"/>
          </a:xfrm>
          <a:prstGeom prst="rect">
            <a:avLst/>
          </a:prstGeom>
        </p:spPr>
      </p:pic>
      <p:sp>
        <p:nvSpPr>
          <p:cNvPr id="4" name="Rectangle 3">
            <a:extLst>
              <a:ext uri="{FF2B5EF4-FFF2-40B4-BE49-F238E27FC236}">
                <a16:creationId xmlns:a16="http://schemas.microsoft.com/office/drawing/2014/main" id="{4604CE8B-274A-43F0-9EFF-96E5C55A4495}"/>
              </a:ext>
            </a:extLst>
          </p:cNvPr>
          <p:cNvSpPr/>
          <p:nvPr/>
        </p:nvSpPr>
        <p:spPr>
          <a:xfrm>
            <a:off x="1718885" y="6155111"/>
            <a:ext cx="6501357" cy="307777"/>
          </a:xfrm>
          <a:prstGeom prst="rect">
            <a:avLst/>
          </a:prstGeom>
          <a:solidFill>
            <a:schemeClr val="tx1"/>
          </a:solidFill>
        </p:spPr>
        <p:txBody>
          <a:bodyPr wrap="square">
            <a:spAutoFit/>
          </a:bodyPr>
          <a:lstStyle/>
          <a:p>
            <a:r>
              <a:rPr lang="en-US" sz="1400" dirty="0">
                <a:hlinkClick r:id="rId4"/>
              </a:rPr>
              <a:t>https://www.statista.com/statistics/816735/customer-churn-rate-by-industry-us/</a:t>
            </a:r>
            <a:endParaRPr lang="en-US" sz="1400" dirty="0"/>
          </a:p>
        </p:txBody>
      </p:sp>
      <p:pic>
        <p:nvPicPr>
          <p:cNvPr id="6" name="Picture 5">
            <a:extLst>
              <a:ext uri="{FF2B5EF4-FFF2-40B4-BE49-F238E27FC236}">
                <a16:creationId xmlns:a16="http://schemas.microsoft.com/office/drawing/2014/main" id="{6F7446C0-B20D-4A56-9FA8-1DA883189270}"/>
              </a:ext>
            </a:extLst>
          </p:cNvPr>
          <p:cNvPicPr>
            <a:picLocks noChangeAspect="1"/>
          </p:cNvPicPr>
          <p:nvPr/>
        </p:nvPicPr>
        <p:blipFill>
          <a:blip r:embed="rId5"/>
          <a:stretch>
            <a:fillRect/>
          </a:stretch>
        </p:blipFill>
        <p:spPr>
          <a:xfrm>
            <a:off x="6930231" y="724186"/>
            <a:ext cx="2580022" cy="626547"/>
          </a:xfrm>
          <a:prstGeom prst="rect">
            <a:avLst/>
          </a:prstGeom>
          <a:solidFill>
            <a:schemeClr val="tx1"/>
          </a:solidFill>
        </p:spPr>
      </p:pic>
    </p:spTree>
    <p:extLst>
      <p:ext uri="{BB962C8B-B14F-4D97-AF65-F5344CB8AC3E}">
        <p14:creationId xmlns:p14="http://schemas.microsoft.com/office/powerpoint/2010/main" val="2500490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9" name="Freeform: Shape 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dirty="0">
                <a:solidFill>
                  <a:schemeClr val="tx1"/>
                </a:solidFill>
              </a:endParaRPr>
            </a:p>
          </p:txBody>
        </p:sp>
        <p:sp>
          <p:nvSpPr>
            <p:cNvPr id="10" name="Oval 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R" dirty="0"/>
            </a:p>
          </p:txBody>
        </p:sp>
        <p:sp>
          <p:nvSpPr>
            <p:cNvPr id="11" name="Oval 1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R" dirty="0"/>
            </a:p>
          </p:txBody>
        </p:sp>
        <p:sp>
          <p:nvSpPr>
            <p:cNvPr id="12" name="Freeform: Shape 1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dirty="0">
                <a:solidFill>
                  <a:schemeClr val="tx1"/>
                </a:solidFill>
              </a:endParaRPr>
            </a:p>
          </p:txBody>
        </p:sp>
      </p:grpSp>
      <p:sp useBgFill="1">
        <p:nvSpPr>
          <p:cNvPr id="14" name="Rectangle 13">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B44E909-1C1F-4D8B-92FF-8EF76DF344BA}"/>
              </a:ext>
            </a:extLst>
          </p:cNvPr>
          <p:cNvSpPr txBox="1"/>
          <p:nvPr/>
        </p:nvSpPr>
        <p:spPr>
          <a:xfrm>
            <a:off x="550863" y="549275"/>
            <a:ext cx="3565525" cy="5543549"/>
          </a:xfrm>
          <a:prstGeom prst="rect">
            <a:avLst/>
          </a:prstGeom>
        </p:spPr>
        <p:txBody>
          <a:bodyPr vert="horz" wrap="square" lIns="0" tIns="0" rIns="0" bIns="0" rtlCol="0" anchor="ctr" anchorCtr="0">
            <a:normAutofit/>
          </a:bodyPr>
          <a:lstStyle/>
          <a:p>
            <a:pPr>
              <a:spcBef>
                <a:spcPct val="0"/>
              </a:spcBef>
              <a:spcAft>
                <a:spcPts val="600"/>
              </a:spcAft>
            </a:pPr>
            <a:r>
              <a:rPr lang="es-CR" sz="4800" dirty="0">
                <a:latin typeface="+mj-lt"/>
                <a:ea typeface="+mj-ea"/>
                <a:cs typeface="+mj-cs"/>
              </a:rPr>
              <a:t>Tasa de abandono de clientes</a:t>
            </a:r>
          </a:p>
        </p:txBody>
      </p:sp>
      <p:sp>
        <p:nvSpPr>
          <p:cNvPr id="30" name="Rectangle 15">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ontent Placeholder 3">
            <a:extLst>
              <a:ext uri="{FF2B5EF4-FFF2-40B4-BE49-F238E27FC236}">
                <a16:creationId xmlns:a16="http://schemas.microsoft.com/office/drawing/2014/main" id="{9DC9722B-B385-4F36-94B6-7A72C23D9BB1}"/>
              </a:ext>
            </a:extLst>
          </p:cNvPr>
          <p:cNvGraphicFramePr>
            <a:graphicFrameLocks/>
          </p:cNvGraphicFramePr>
          <p:nvPr>
            <p:extLst>
              <p:ext uri="{D42A27DB-BD31-4B8C-83A1-F6EECF244321}">
                <p14:modId xmlns:p14="http://schemas.microsoft.com/office/powerpoint/2010/main" val="2944155113"/>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1308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6EB6401E-EEFD-46AA-B65C-3F5BBD61AC11}"/>
              </a:ext>
            </a:extLst>
          </p:cNvPr>
          <p:cNvGrpSpPr/>
          <p:nvPr/>
        </p:nvGrpSpPr>
        <p:grpSpPr>
          <a:xfrm>
            <a:off x="2675708" y="4780022"/>
            <a:ext cx="4384303" cy="940598"/>
            <a:chOff x="1588171" y="5257515"/>
            <a:chExt cx="4384303" cy="940598"/>
          </a:xfrm>
        </p:grpSpPr>
        <p:sp>
          <p:nvSpPr>
            <p:cNvPr id="17" name="Flowchart: Terminator 16">
              <a:extLst>
                <a:ext uri="{FF2B5EF4-FFF2-40B4-BE49-F238E27FC236}">
                  <a16:creationId xmlns:a16="http://schemas.microsoft.com/office/drawing/2014/main" id="{D5B9689D-3712-4E6E-A389-1DB5CAC348FF}"/>
                </a:ext>
              </a:extLst>
            </p:cNvPr>
            <p:cNvSpPr/>
            <p:nvPr/>
          </p:nvSpPr>
          <p:spPr>
            <a:xfrm>
              <a:off x="3898232" y="5257515"/>
              <a:ext cx="2074242" cy="940598"/>
            </a:xfrm>
            <a:prstGeom prst="flowChartTerminator">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endParaRPr lang="en-US" sz="3200" dirty="0">
                <a:latin typeface="Segoe UI" panose="020B0502040204020203" pitchFamily="34" charset="0"/>
                <a:ea typeface="Segoe UI Black" panose="020B0A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F15EAF24-66F2-4E4B-AB56-47EB0B4588D1}"/>
                </a:ext>
              </a:extLst>
            </p:cNvPr>
            <p:cNvGrpSpPr/>
            <p:nvPr/>
          </p:nvGrpSpPr>
          <p:grpSpPr>
            <a:xfrm>
              <a:off x="4802569" y="5377953"/>
              <a:ext cx="948529" cy="625925"/>
              <a:chOff x="6467475" y="447436"/>
              <a:chExt cx="1594852" cy="1052427"/>
            </a:xfrm>
          </p:grpSpPr>
          <p:pic>
            <p:nvPicPr>
              <p:cNvPr id="8" name="Picture 7">
                <a:extLst>
                  <a:ext uri="{FF2B5EF4-FFF2-40B4-BE49-F238E27FC236}">
                    <a16:creationId xmlns:a16="http://schemas.microsoft.com/office/drawing/2014/main" id="{826E1F0E-2BEE-43F1-A1DB-5D5E02492FC3}"/>
                  </a:ext>
                </a:extLst>
              </p:cNvPr>
              <p:cNvPicPr>
                <a:picLocks noChangeAspect="1"/>
              </p:cNvPicPr>
              <p:nvPr/>
            </p:nvPicPr>
            <p:blipFill>
              <a:blip r:embed="rId2"/>
              <a:stretch>
                <a:fillRect/>
              </a:stretch>
            </p:blipFill>
            <p:spPr>
              <a:xfrm>
                <a:off x="6984756" y="447436"/>
                <a:ext cx="1077571" cy="1052427"/>
              </a:xfrm>
              <a:prstGeom prst="rect">
                <a:avLst/>
              </a:prstGeom>
            </p:spPr>
          </p:pic>
          <p:sp>
            <p:nvSpPr>
              <p:cNvPr id="9" name="Rectangle 8">
                <a:extLst>
                  <a:ext uri="{FF2B5EF4-FFF2-40B4-BE49-F238E27FC236}">
                    <a16:creationId xmlns:a16="http://schemas.microsoft.com/office/drawing/2014/main" id="{2B4E52F4-8ED5-473C-A902-1A2693E3F99F}"/>
                  </a:ext>
                </a:extLst>
              </p:cNvPr>
              <p:cNvSpPr/>
              <p:nvPr/>
            </p:nvSpPr>
            <p:spPr>
              <a:xfrm>
                <a:off x="6467475" y="1014984"/>
                <a:ext cx="517282" cy="265176"/>
              </a:xfrm>
              <a:prstGeom prst="rec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grpSp>
        <p:sp>
          <p:nvSpPr>
            <p:cNvPr id="16" name="Flowchart: Terminator 15">
              <a:extLst>
                <a:ext uri="{FF2B5EF4-FFF2-40B4-BE49-F238E27FC236}">
                  <a16:creationId xmlns:a16="http://schemas.microsoft.com/office/drawing/2014/main" id="{628E9A83-3446-483D-9FA4-7F44B66E75AF}"/>
                </a:ext>
              </a:extLst>
            </p:cNvPr>
            <p:cNvSpPr/>
            <p:nvPr/>
          </p:nvSpPr>
          <p:spPr>
            <a:xfrm>
              <a:off x="1588171" y="5257515"/>
              <a:ext cx="3128208" cy="940598"/>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r>
                <a:rPr lang="en-US" sz="3200" dirty="0">
                  <a:solidFill>
                    <a:schemeClr val="tx1"/>
                  </a:solidFill>
                  <a:latin typeface="Segoe UI" panose="020B0502040204020203" pitchFamily="34" charset="0"/>
                  <a:ea typeface="Segoe UI Black" panose="020B0A02040204020203" pitchFamily="34" charset="0"/>
                  <a:cs typeface="Segoe UI" panose="020B0502040204020203" pitchFamily="34" charset="0"/>
                </a:rPr>
                <a:t>VENTAS</a:t>
              </a:r>
            </a:p>
          </p:txBody>
        </p:sp>
        <p:sp>
          <p:nvSpPr>
            <p:cNvPr id="15" name="Oval 14">
              <a:extLst>
                <a:ext uri="{FF2B5EF4-FFF2-40B4-BE49-F238E27FC236}">
                  <a16:creationId xmlns:a16="http://schemas.microsoft.com/office/drawing/2014/main" id="{FCB8D3D6-3C5D-411C-94E5-4842097FBC27}"/>
                </a:ext>
              </a:extLst>
            </p:cNvPr>
            <p:cNvSpPr/>
            <p:nvPr/>
          </p:nvSpPr>
          <p:spPr>
            <a:xfrm>
              <a:off x="1720521" y="5316334"/>
              <a:ext cx="822960" cy="822960"/>
            </a:xfrm>
            <a:prstGeom prst="ellipse">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a:t>
              </a:r>
            </a:p>
          </p:txBody>
        </p:sp>
      </p:grpSp>
      <p:grpSp>
        <p:nvGrpSpPr>
          <p:cNvPr id="33" name="Group 32">
            <a:extLst>
              <a:ext uri="{FF2B5EF4-FFF2-40B4-BE49-F238E27FC236}">
                <a16:creationId xmlns:a16="http://schemas.microsoft.com/office/drawing/2014/main" id="{0C9C1D04-3904-4E88-A849-6144C64D4BDA}"/>
              </a:ext>
            </a:extLst>
          </p:cNvPr>
          <p:cNvGrpSpPr/>
          <p:nvPr/>
        </p:nvGrpSpPr>
        <p:grpSpPr>
          <a:xfrm>
            <a:off x="4262724" y="3173808"/>
            <a:ext cx="4384303" cy="940598"/>
            <a:chOff x="2695881" y="3798283"/>
            <a:chExt cx="4384303" cy="940598"/>
          </a:xfrm>
        </p:grpSpPr>
        <p:sp>
          <p:nvSpPr>
            <p:cNvPr id="19" name="Flowchart: Terminator 18">
              <a:extLst>
                <a:ext uri="{FF2B5EF4-FFF2-40B4-BE49-F238E27FC236}">
                  <a16:creationId xmlns:a16="http://schemas.microsoft.com/office/drawing/2014/main" id="{293A7E7E-B368-478C-9816-EB086E2F58BE}"/>
                </a:ext>
              </a:extLst>
            </p:cNvPr>
            <p:cNvSpPr/>
            <p:nvPr/>
          </p:nvSpPr>
          <p:spPr>
            <a:xfrm>
              <a:off x="5005942" y="3798283"/>
              <a:ext cx="2074242" cy="940598"/>
            </a:xfrm>
            <a:prstGeom prst="flowChartTerminator">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endParaRPr lang="en-US" sz="3200" dirty="0">
                <a:latin typeface="Segoe UI" panose="020B0502040204020203" pitchFamily="34" charset="0"/>
                <a:ea typeface="Segoe UI Black" panose="020B0A02040204020203" pitchFamily="34" charset="0"/>
                <a:cs typeface="Segoe UI" panose="020B0502040204020203" pitchFamily="34" charset="0"/>
              </a:endParaRPr>
            </a:p>
          </p:txBody>
        </p:sp>
        <p:sp>
          <p:nvSpPr>
            <p:cNvPr id="23" name="Flowchart: Terminator 22">
              <a:extLst>
                <a:ext uri="{FF2B5EF4-FFF2-40B4-BE49-F238E27FC236}">
                  <a16:creationId xmlns:a16="http://schemas.microsoft.com/office/drawing/2014/main" id="{C60848EF-8A20-4E9C-A3BC-973671B35D2C}"/>
                </a:ext>
              </a:extLst>
            </p:cNvPr>
            <p:cNvSpPr/>
            <p:nvPr/>
          </p:nvSpPr>
          <p:spPr>
            <a:xfrm>
              <a:off x="2695881" y="3798283"/>
              <a:ext cx="3128208" cy="940598"/>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r>
                <a:rPr lang="en-US" sz="3200" dirty="0">
                  <a:solidFill>
                    <a:schemeClr val="tx1"/>
                  </a:solidFill>
                  <a:latin typeface="Segoe UI" panose="020B0502040204020203" pitchFamily="34" charset="0"/>
                  <a:ea typeface="Segoe UI Black" panose="020B0A02040204020203" pitchFamily="34" charset="0"/>
                  <a:cs typeface="Segoe UI" panose="020B0502040204020203" pitchFamily="34" charset="0"/>
                </a:rPr>
                <a:t>CLIENTES</a:t>
              </a:r>
            </a:p>
          </p:txBody>
        </p:sp>
        <p:sp>
          <p:nvSpPr>
            <p:cNvPr id="24" name="Oval 23">
              <a:extLst>
                <a:ext uri="{FF2B5EF4-FFF2-40B4-BE49-F238E27FC236}">
                  <a16:creationId xmlns:a16="http://schemas.microsoft.com/office/drawing/2014/main" id="{DBCF0382-101D-44D2-AA81-1C293C7B88B1}"/>
                </a:ext>
              </a:extLst>
            </p:cNvPr>
            <p:cNvSpPr/>
            <p:nvPr/>
          </p:nvSpPr>
          <p:spPr>
            <a:xfrm>
              <a:off x="2828231" y="3857102"/>
              <a:ext cx="822960" cy="822960"/>
            </a:xfrm>
            <a:prstGeom prst="ellipse">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2</a:t>
              </a:r>
            </a:p>
          </p:txBody>
        </p:sp>
        <p:pic>
          <p:nvPicPr>
            <p:cNvPr id="3" name="Picture 2">
              <a:extLst>
                <a:ext uri="{FF2B5EF4-FFF2-40B4-BE49-F238E27FC236}">
                  <a16:creationId xmlns:a16="http://schemas.microsoft.com/office/drawing/2014/main" id="{DD4DD65B-FA52-4D60-9360-B2EDA4C251FE}"/>
                </a:ext>
              </a:extLst>
            </p:cNvPr>
            <p:cNvPicPr>
              <a:picLocks noChangeAspect="1"/>
            </p:cNvPicPr>
            <p:nvPr/>
          </p:nvPicPr>
          <p:blipFill>
            <a:blip r:embed="rId3"/>
            <a:stretch>
              <a:fillRect/>
            </a:stretch>
          </p:blipFill>
          <p:spPr>
            <a:xfrm>
              <a:off x="5824089" y="4032918"/>
              <a:ext cx="1161262" cy="471328"/>
            </a:xfrm>
            <a:prstGeom prst="rect">
              <a:avLst/>
            </a:prstGeom>
          </p:spPr>
        </p:pic>
      </p:grpSp>
      <p:grpSp>
        <p:nvGrpSpPr>
          <p:cNvPr id="32" name="Group 31">
            <a:extLst>
              <a:ext uri="{FF2B5EF4-FFF2-40B4-BE49-F238E27FC236}">
                <a16:creationId xmlns:a16="http://schemas.microsoft.com/office/drawing/2014/main" id="{CE417DF9-D056-4705-A0E7-12535F8313E6}"/>
              </a:ext>
            </a:extLst>
          </p:cNvPr>
          <p:cNvGrpSpPr/>
          <p:nvPr/>
        </p:nvGrpSpPr>
        <p:grpSpPr>
          <a:xfrm>
            <a:off x="5890106" y="1504123"/>
            <a:ext cx="4384303" cy="940598"/>
            <a:chOff x="3885402" y="2268630"/>
            <a:chExt cx="4384303" cy="940598"/>
          </a:xfrm>
        </p:grpSpPr>
        <p:sp>
          <p:nvSpPr>
            <p:cNvPr id="25" name="Flowchart: Terminator 24">
              <a:extLst>
                <a:ext uri="{FF2B5EF4-FFF2-40B4-BE49-F238E27FC236}">
                  <a16:creationId xmlns:a16="http://schemas.microsoft.com/office/drawing/2014/main" id="{6ECBDF40-7B41-4209-BD89-647BA22B2BCD}"/>
                </a:ext>
              </a:extLst>
            </p:cNvPr>
            <p:cNvSpPr/>
            <p:nvPr/>
          </p:nvSpPr>
          <p:spPr>
            <a:xfrm>
              <a:off x="6195463" y="2268630"/>
              <a:ext cx="2074242" cy="940598"/>
            </a:xfrm>
            <a:prstGeom prst="flowChartTerminator">
              <a:avLst/>
            </a:prstGeom>
            <a:solidFill>
              <a:srgbClr val="33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endParaRPr lang="en-US" sz="3200" dirty="0">
                <a:latin typeface="Segoe UI" panose="020B0502040204020203" pitchFamily="34" charset="0"/>
                <a:ea typeface="Segoe UI Black" panose="020B0A02040204020203" pitchFamily="34" charset="0"/>
                <a:cs typeface="Segoe UI" panose="020B0502040204020203" pitchFamily="34" charset="0"/>
              </a:endParaRPr>
            </a:p>
          </p:txBody>
        </p:sp>
        <p:sp>
          <p:nvSpPr>
            <p:cNvPr id="26" name="Flowchart: Terminator 25">
              <a:extLst>
                <a:ext uri="{FF2B5EF4-FFF2-40B4-BE49-F238E27FC236}">
                  <a16:creationId xmlns:a16="http://schemas.microsoft.com/office/drawing/2014/main" id="{FFA14541-53B0-42A2-A1BE-3206B57A8F71}"/>
                </a:ext>
              </a:extLst>
            </p:cNvPr>
            <p:cNvSpPr/>
            <p:nvPr/>
          </p:nvSpPr>
          <p:spPr>
            <a:xfrm>
              <a:off x="3885402" y="2268630"/>
              <a:ext cx="3128208" cy="940598"/>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r>
                <a:rPr lang="en-US" sz="1600" dirty="0">
                  <a:solidFill>
                    <a:schemeClr val="tx1"/>
                  </a:solidFill>
                  <a:latin typeface="Segoe UI" panose="020B0502040204020203" pitchFamily="34" charset="0"/>
                  <a:ea typeface="Segoe UI Black" panose="020B0A02040204020203" pitchFamily="34" charset="0"/>
                  <a:cs typeface="Segoe UI" panose="020B0502040204020203" pitchFamily="34" charset="0"/>
                </a:rPr>
                <a:t>CLIENTES</a:t>
              </a:r>
              <a:br>
                <a:rPr lang="en-US" sz="1600" dirty="0">
                  <a:solidFill>
                    <a:schemeClr val="tx1"/>
                  </a:solidFill>
                  <a:latin typeface="Segoe UI" panose="020B0502040204020203" pitchFamily="34" charset="0"/>
                  <a:ea typeface="Segoe UI Black" panose="020B0A02040204020203" pitchFamily="34" charset="0"/>
                  <a:cs typeface="Segoe UI" panose="020B0502040204020203" pitchFamily="34" charset="0"/>
                </a:rPr>
              </a:br>
              <a:r>
                <a:rPr lang="en-US" sz="1600" dirty="0">
                  <a:solidFill>
                    <a:schemeClr val="tx1"/>
                  </a:solidFill>
                  <a:latin typeface="Segoe UI" panose="020B0502040204020203" pitchFamily="34" charset="0"/>
                  <a:ea typeface="Segoe UI Black" panose="020B0A02040204020203" pitchFamily="34" charset="0"/>
                  <a:cs typeface="Segoe UI" panose="020B0502040204020203" pitchFamily="34" charset="0"/>
                </a:rPr>
                <a:t>PERDIDOS</a:t>
              </a:r>
            </a:p>
          </p:txBody>
        </p:sp>
        <p:sp>
          <p:nvSpPr>
            <p:cNvPr id="27" name="Oval 26">
              <a:extLst>
                <a:ext uri="{FF2B5EF4-FFF2-40B4-BE49-F238E27FC236}">
                  <a16:creationId xmlns:a16="http://schemas.microsoft.com/office/drawing/2014/main" id="{260EF2DA-A319-4E43-956E-062A8A7824EE}"/>
                </a:ext>
              </a:extLst>
            </p:cNvPr>
            <p:cNvSpPr/>
            <p:nvPr/>
          </p:nvSpPr>
          <p:spPr>
            <a:xfrm>
              <a:off x="4017752" y="2327449"/>
              <a:ext cx="822960" cy="822960"/>
            </a:xfrm>
            <a:prstGeom prst="ellipse">
              <a:avLst/>
            </a:prstGeom>
            <a:solidFill>
              <a:srgbClr val="33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3</a:t>
              </a:r>
            </a:p>
          </p:txBody>
        </p:sp>
        <p:grpSp>
          <p:nvGrpSpPr>
            <p:cNvPr id="29" name="Group 28">
              <a:extLst>
                <a:ext uri="{FF2B5EF4-FFF2-40B4-BE49-F238E27FC236}">
                  <a16:creationId xmlns:a16="http://schemas.microsoft.com/office/drawing/2014/main" id="{09009131-BE54-4EAA-A719-ED8053F40FB1}"/>
                </a:ext>
              </a:extLst>
            </p:cNvPr>
            <p:cNvGrpSpPr/>
            <p:nvPr/>
          </p:nvGrpSpPr>
          <p:grpSpPr>
            <a:xfrm>
              <a:off x="7080184" y="2327449"/>
              <a:ext cx="948529" cy="625925"/>
              <a:chOff x="6467475" y="447436"/>
              <a:chExt cx="1594852" cy="1052427"/>
            </a:xfrm>
          </p:grpSpPr>
          <p:pic>
            <p:nvPicPr>
              <p:cNvPr id="30" name="Picture 29">
                <a:extLst>
                  <a:ext uri="{FF2B5EF4-FFF2-40B4-BE49-F238E27FC236}">
                    <a16:creationId xmlns:a16="http://schemas.microsoft.com/office/drawing/2014/main" id="{A31D7F22-377A-4A3D-9206-247AD3066E26}"/>
                  </a:ext>
                </a:extLst>
              </p:cNvPr>
              <p:cNvPicPr>
                <a:picLocks noChangeAspect="1"/>
              </p:cNvPicPr>
              <p:nvPr/>
            </p:nvPicPr>
            <p:blipFill>
              <a:blip r:embed="rId2"/>
              <a:stretch>
                <a:fillRect/>
              </a:stretch>
            </p:blipFill>
            <p:spPr>
              <a:xfrm>
                <a:off x="6984756" y="447436"/>
                <a:ext cx="1077571" cy="1052427"/>
              </a:xfrm>
              <a:prstGeom prst="rect">
                <a:avLst/>
              </a:prstGeom>
            </p:spPr>
          </p:pic>
          <p:sp>
            <p:nvSpPr>
              <p:cNvPr id="31" name="Rectangle 30">
                <a:extLst>
                  <a:ext uri="{FF2B5EF4-FFF2-40B4-BE49-F238E27FC236}">
                    <a16:creationId xmlns:a16="http://schemas.microsoft.com/office/drawing/2014/main" id="{28252939-215C-41A1-BD64-656A830900A8}"/>
                  </a:ext>
                </a:extLst>
              </p:cNvPr>
              <p:cNvSpPr/>
              <p:nvPr/>
            </p:nvSpPr>
            <p:spPr>
              <a:xfrm>
                <a:off x="6467475" y="1014984"/>
                <a:ext cx="517282" cy="265176"/>
              </a:xfrm>
              <a:prstGeom prst="rec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grpSp>
      </p:grpSp>
      <p:sp>
        <p:nvSpPr>
          <p:cNvPr id="37" name="TextBox 36">
            <a:extLst>
              <a:ext uri="{FF2B5EF4-FFF2-40B4-BE49-F238E27FC236}">
                <a16:creationId xmlns:a16="http://schemas.microsoft.com/office/drawing/2014/main" id="{C17C2FE0-8533-453F-9696-6E645F989FE2}"/>
              </a:ext>
            </a:extLst>
          </p:cNvPr>
          <p:cNvSpPr txBox="1"/>
          <p:nvPr/>
        </p:nvSpPr>
        <p:spPr>
          <a:xfrm>
            <a:off x="3959934" y="271318"/>
            <a:ext cx="4272132" cy="830997"/>
          </a:xfrm>
          <a:prstGeom prst="rect">
            <a:avLst/>
          </a:prstGeom>
          <a:noFill/>
        </p:spPr>
        <p:txBody>
          <a:bodyPr wrap="none" rtlCol="0">
            <a:spAutoFit/>
          </a:bodyPr>
          <a:lstStyle/>
          <a:p>
            <a:r>
              <a:rPr lang="es-CR" sz="4800" dirty="0">
                <a:latin typeface="+mj-lt"/>
                <a:cs typeface="Segoe UI" panose="020B0502040204020203" pitchFamily="34" charset="0"/>
              </a:rPr>
              <a:t>Cual es el plan?</a:t>
            </a:r>
          </a:p>
        </p:txBody>
      </p:sp>
    </p:spTree>
    <p:extLst>
      <p:ext uri="{BB962C8B-B14F-4D97-AF65-F5344CB8AC3E}">
        <p14:creationId xmlns:p14="http://schemas.microsoft.com/office/powerpoint/2010/main" val="556820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spcBef>
                <a:spcPct val="0"/>
              </a:spcBef>
              <a:spcAft>
                <a:spcPts val="600"/>
              </a:spcAft>
            </a:pPr>
            <a:r>
              <a:rPr lang="es-CR" sz="6600" dirty="0">
                <a:latin typeface="+mj-lt"/>
                <a:ea typeface="+mj-ea"/>
                <a:cs typeface="+mj-cs"/>
              </a:rPr>
              <a:t>Modelo de</a:t>
            </a:r>
            <a:br>
              <a:rPr lang="es-CR" sz="6600" dirty="0">
                <a:latin typeface="+mj-lt"/>
                <a:ea typeface="+mj-ea"/>
                <a:cs typeface="+mj-cs"/>
              </a:rPr>
            </a:br>
            <a:r>
              <a:rPr lang="es-CR" sz="6600" dirty="0">
                <a:latin typeface="+mj-lt"/>
                <a:ea typeface="+mj-ea"/>
                <a:cs typeface="+mj-cs"/>
              </a:rPr>
              <a:t>Datos</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s-CR" kern="1200" dirty="0" err="1">
                <a:latin typeface="+mn-lt"/>
                <a:ea typeface="+mn-ea"/>
                <a:cs typeface="+mn-cs"/>
              </a:rPr>
              <a:t>Subtitle</a:t>
            </a:r>
            <a:endParaRPr lang="es-CR" kern="1200" dirty="0">
              <a:latin typeface="+mn-lt"/>
              <a:ea typeface="+mn-ea"/>
              <a:cs typeface="+mn-cs"/>
            </a:endParaRPr>
          </a:p>
        </p:txBody>
      </p:sp>
    </p:spTree>
    <p:extLst>
      <p:ext uri="{BB962C8B-B14F-4D97-AF65-F5344CB8AC3E}">
        <p14:creationId xmlns:p14="http://schemas.microsoft.com/office/powerpoint/2010/main" val="3842458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6" name="Group 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1" name="Freeform: Shape 1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Oval 1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Freeform: Shape 1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49" name="Rectangle 1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C8BF52-E545-6831-4E9B-0C9AF5D7EEEF}"/>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z="4800"/>
              <a:t>Modelo de Datos Base</a:t>
            </a:r>
          </a:p>
        </p:txBody>
      </p:sp>
      <p:grpSp>
        <p:nvGrpSpPr>
          <p:cNvPr id="18" name="Group 17">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9"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3" name="Oval 22">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 Placeholder 3">
            <a:extLst>
              <a:ext uri="{FF2B5EF4-FFF2-40B4-BE49-F238E27FC236}">
                <a16:creationId xmlns:a16="http://schemas.microsoft.com/office/drawing/2014/main" id="{B0C177A7-04F4-323B-FFB4-C29D7A73D561}"/>
              </a:ext>
            </a:extLst>
          </p:cNvPr>
          <p:cNvSpPr>
            <a:spLocks noGrp="1"/>
          </p:cNvSpPr>
          <p:nvPr>
            <p:ph type="body" sz="half" idx="2"/>
          </p:nvPr>
        </p:nvSpPr>
        <p:spPr>
          <a:xfrm>
            <a:off x="550863" y="2677306"/>
            <a:ext cx="3565525" cy="3415519"/>
          </a:xfrm>
        </p:spPr>
        <p:txBody>
          <a:bodyPr vert="horz" wrap="square" lIns="0" tIns="0" rIns="0" bIns="0" rtlCol="0" anchor="t">
            <a:normAutofit/>
          </a:bodyPr>
          <a:lstStyle/>
          <a:p>
            <a:pPr indent="-228600">
              <a:buFont typeface="Arial" panose="020B0604020202020204" pitchFamily="34" charset="0"/>
              <a:buChar char="•"/>
            </a:pPr>
            <a:r>
              <a:rPr lang="en-US" dirty="0"/>
              <a:t>3 </a:t>
            </a:r>
            <a:r>
              <a:rPr lang="en-US" dirty="0" err="1"/>
              <a:t>Dimensiones</a:t>
            </a:r>
            <a:endParaRPr lang="en-US" dirty="0"/>
          </a:p>
          <a:p>
            <a:pPr lvl="1" indent="-228600">
              <a:buFont typeface="Arial" panose="020B0604020202020204" pitchFamily="34" charset="0"/>
              <a:buChar char="•"/>
            </a:pPr>
            <a:r>
              <a:rPr lang="en-US" dirty="0"/>
              <a:t>Tiendas</a:t>
            </a:r>
          </a:p>
          <a:p>
            <a:pPr lvl="1" indent="-228600">
              <a:buFont typeface="Arial" panose="020B0604020202020204" pitchFamily="34" charset="0"/>
              <a:buChar char="•"/>
            </a:pPr>
            <a:r>
              <a:rPr lang="en-US" dirty="0" err="1"/>
              <a:t>Fechas</a:t>
            </a:r>
            <a:endParaRPr lang="en-US" dirty="0"/>
          </a:p>
          <a:p>
            <a:pPr lvl="1" indent="-228600">
              <a:buFont typeface="Arial" panose="020B0604020202020204" pitchFamily="34" charset="0"/>
              <a:buChar char="•"/>
            </a:pPr>
            <a:r>
              <a:rPr lang="en-US" dirty="0" err="1"/>
              <a:t>Clientes</a:t>
            </a:r>
            <a:r>
              <a:rPr lang="en-US" dirty="0"/>
              <a:t> (</a:t>
            </a:r>
            <a:r>
              <a:rPr lang="en-US" dirty="0" err="1"/>
              <a:t>Individuos</a:t>
            </a:r>
            <a:r>
              <a:rPr lang="en-US" dirty="0"/>
              <a:t>-Tiendas)</a:t>
            </a:r>
          </a:p>
          <a:p>
            <a:pPr indent="-228600">
              <a:buFont typeface="Arial" panose="020B0604020202020204" pitchFamily="34" charset="0"/>
              <a:buChar char="•"/>
            </a:pPr>
            <a:r>
              <a:rPr lang="en-US" dirty="0"/>
              <a:t>1 </a:t>
            </a:r>
            <a:r>
              <a:rPr lang="en-US" dirty="0" err="1"/>
              <a:t>Tabla</a:t>
            </a:r>
            <a:r>
              <a:rPr lang="en-US" dirty="0"/>
              <a:t> de </a:t>
            </a:r>
            <a:r>
              <a:rPr lang="en-US" dirty="0" err="1"/>
              <a:t>Hechos</a:t>
            </a:r>
            <a:endParaRPr lang="en-US" dirty="0"/>
          </a:p>
          <a:p>
            <a:pPr lvl="1" indent="-228600">
              <a:buFont typeface="Arial" panose="020B0604020202020204" pitchFamily="34" charset="0"/>
              <a:buChar char="•"/>
            </a:pPr>
            <a:r>
              <a:rPr lang="en-US" dirty="0"/>
              <a:t>Ventas</a:t>
            </a:r>
          </a:p>
        </p:txBody>
      </p:sp>
      <p:pic>
        <p:nvPicPr>
          <p:cNvPr id="5" name="Content Placeholder 4">
            <a:extLst>
              <a:ext uri="{FF2B5EF4-FFF2-40B4-BE49-F238E27FC236}">
                <a16:creationId xmlns:a16="http://schemas.microsoft.com/office/drawing/2014/main" id="{97A3046D-8732-7B54-323E-E7F2F5F640EF}"/>
              </a:ext>
            </a:extLst>
          </p:cNvPr>
          <p:cNvPicPr>
            <a:picLocks noGrp="1" noChangeAspect="1"/>
          </p:cNvPicPr>
          <p:nvPr>
            <p:ph idx="1"/>
          </p:nvPr>
        </p:nvPicPr>
        <p:blipFill rotWithShape="1">
          <a:blip r:embed="rId2"/>
          <a:srcRect t="2281" b="6843"/>
          <a:stretch/>
        </p:blipFill>
        <p:spPr>
          <a:xfrm>
            <a:off x="4530495" y="1043960"/>
            <a:ext cx="7090237" cy="5525148"/>
          </a:xfrm>
          <a:custGeom>
            <a:avLst/>
            <a:gdLst/>
            <a:ahLst/>
            <a:cxnLst/>
            <a:rect l="l" t="t" r="r" b="b"/>
            <a:pathLst>
              <a:path w="7090237" h="5759451">
                <a:moveTo>
                  <a:pt x="0" y="0"/>
                </a:moveTo>
                <a:lnTo>
                  <a:pt x="7090237" y="0"/>
                </a:lnTo>
                <a:lnTo>
                  <a:pt x="7090237" y="5759451"/>
                </a:lnTo>
                <a:lnTo>
                  <a:pt x="0" y="5759451"/>
                </a:lnTo>
                <a:close/>
              </a:path>
            </a:pathLst>
          </a:custGeom>
        </p:spPr>
      </p:pic>
      <p:grpSp>
        <p:nvGrpSpPr>
          <p:cNvPr id="3" name="Group 2">
            <a:extLst>
              <a:ext uri="{FF2B5EF4-FFF2-40B4-BE49-F238E27FC236}">
                <a16:creationId xmlns:a16="http://schemas.microsoft.com/office/drawing/2014/main" id="{C93F7195-1219-AB5D-8B38-A628B9A80F27}"/>
              </a:ext>
            </a:extLst>
          </p:cNvPr>
          <p:cNvGrpSpPr/>
          <p:nvPr/>
        </p:nvGrpSpPr>
        <p:grpSpPr>
          <a:xfrm>
            <a:off x="7572371" y="42365"/>
            <a:ext cx="4384303" cy="940598"/>
            <a:chOff x="1588171" y="5257515"/>
            <a:chExt cx="4384303" cy="940598"/>
          </a:xfrm>
        </p:grpSpPr>
        <p:sp>
          <p:nvSpPr>
            <p:cNvPr id="6" name="Flowchart: Terminator 5">
              <a:extLst>
                <a:ext uri="{FF2B5EF4-FFF2-40B4-BE49-F238E27FC236}">
                  <a16:creationId xmlns:a16="http://schemas.microsoft.com/office/drawing/2014/main" id="{C0F83BE0-9AB7-6EDD-0AA2-7B1179581625}"/>
                </a:ext>
              </a:extLst>
            </p:cNvPr>
            <p:cNvSpPr/>
            <p:nvPr/>
          </p:nvSpPr>
          <p:spPr>
            <a:xfrm>
              <a:off x="3898232" y="5257515"/>
              <a:ext cx="2074242" cy="940598"/>
            </a:xfrm>
            <a:prstGeom prst="flowChartTerminator">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endParaRPr lang="en-US" sz="3200" dirty="0">
                <a:latin typeface="Segoe UI" panose="020B0502040204020203" pitchFamily="34" charset="0"/>
                <a:ea typeface="Segoe UI Black" panose="020B0A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DE4ECDB8-7612-4C6C-12D7-C8DCC22530B6}"/>
                </a:ext>
              </a:extLst>
            </p:cNvPr>
            <p:cNvGrpSpPr/>
            <p:nvPr/>
          </p:nvGrpSpPr>
          <p:grpSpPr>
            <a:xfrm>
              <a:off x="4802569" y="5377953"/>
              <a:ext cx="948529" cy="625925"/>
              <a:chOff x="6467475" y="447436"/>
              <a:chExt cx="1594852" cy="1052427"/>
            </a:xfrm>
          </p:grpSpPr>
          <p:pic>
            <p:nvPicPr>
              <p:cNvPr id="10" name="Picture 9">
                <a:extLst>
                  <a:ext uri="{FF2B5EF4-FFF2-40B4-BE49-F238E27FC236}">
                    <a16:creationId xmlns:a16="http://schemas.microsoft.com/office/drawing/2014/main" id="{F56843F0-C944-40EE-F950-499A43B71BAA}"/>
                  </a:ext>
                </a:extLst>
              </p:cNvPr>
              <p:cNvPicPr>
                <a:picLocks noChangeAspect="1"/>
              </p:cNvPicPr>
              <p:nvPr/>
            </p:nvPicPr>
            <p:blipFill>
              <a:blip r:embed="rId3"/>
              <a:stretch>
                <a:fillRect/>
              </a:stretch>
            </p:blipFill>
            <p:spPr>
              <a:xfrm>
                <a:off x="6984756" y="447436"/>
                <a:ext cx="1077571" cy="1052427"/>
              </a:xfrm>
              <a:prstGeom prst="rect">
                <a:avLst/>
              </a:prstGeom>
            </p:spPr>
          </p:pic>
          <p:sp>
            <p:nvSpPr>
              <p:cNvPr id="12" name="Rectangle 11">
                <a:extLst>
                  <a:ext uri="{FF2B5EF4-FFF2-40B4-BE49-F238E27FC236}">
                    <a16:creationId xmlns:a16="http://schemas.microsoft.com/office/drawing/2014/main" id="{F3E86001-2B9C-8949-76DE-AB222314F908}"/>
                  </a:ext>
                </a:extLst>
              </p:cNvPr>
              <p:cNvSpPr/>
              <p:nvPr/>
            </p:nvSpPr>
            <p:spPr>
              <a:xfrm>
                <a:off x="6467475" y="1014984"/>
                <a:ext cx="517282" cy="265176"/>
              </a:xfrm>
              <a:prstGeom prst="rec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grpSp>
        <p:sp>
          <p:nvSpPr>
            <p:cNvPr id="8" name="Flowchart: Terminator 7">
              <a:extLst>
                <a:ext uri="{FF2B5EF4-FFF2-40B4-BE49-F238E27FC236}">
                  <a16:creationId xmlns:a16="http://schemas.microsoft.com/office/drawing/2014/main" id="{74EF41DD-9A84-B896-5B95-6E93422E8BE9}"/>
                </a:ext>
              </a:extLst>
            </p:cNvPr>
            <p:cNvSpPr/>
            <p:nvPr/>
          </p:nvSpPr>
          <p:spPr>
            <a:xfrm>
              <a:off x="1588171" y="5257515"/>
              <a:ext cx="3128208" cy="940598"/>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r>
                <a:rPr lang="en-US" sz="3200" dirty="0">
                  <a:solidFill>
                    <a:schemeClr val="tx1"/>
                  </a:solidFill>
                  <a:latin typeface="Segoe UI" panose="020B0502040204020203" pitchFamily="34" charset="0"/>
                  <a:ea typeface="Segoe UI Black" panose="020B0A02040204020203" pitchFamily="34" charset="0"/>
                  <a:cs typeface="Segoe UI" panose="020B0502040204020203" pitchFamily="34" charset="0"/>
                </a:rPr>
                <a:t>VENTAS</a:t>
              </a:r>
            </a:p>
          </p:txBody>
        </p:sp>
        <p:sp>
          <p:nvSpPr>
            <p:cNvPr id="9" name="Oval 8">
              <a:extLst>
                <a:ext uri="{FF2B5EF4-FFF2-40B4-BE49-F238E27FC236}">
                  <a16:creationId xmlns:a16="http://schemas.microsoft.com/office/drawing/2014/main" id="{4762ACCF-5E82-0EDC-59BB-D4509CA80A87}"/>
                </a:ext>
              </a:extLst>
            </p:cNvPr>
            <p:cNvSpPr/>
            <p:nvPr/>
          </p:nvSpPr>
          <p:spPr>
            <a:xfrm>
              <a:off x="1720521" y="5316334"/>
              <a:ext cx="822960" cy="822960"/>
            </a:xfrm>
            <a:prstGeom prst="ellipse">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a:t>
              </a:r>
            </a:p>
          </p:txBody>
        </p:sp>
      </p:grpSp>
    </p:spTree>
    <p:extLst>
      <p:ext uri="{BB962C8B-B14F-4D97-AF65-F5344CB8AC3E}">
        <p14:creationId xmlns:p14="http://schemas.microsoft.com/office/powerpoint/2010/main" val="880508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0647A-AE34-3B24-BBCE-AB571079C396}"/>
              </a:ext>
            </a:extLst>
          </p:cNvPr>
          <p:cNvSpPr>
            <a:spLocks noGrp="1"/>
          </p:cNvSpPr>
          <p:nvPr>
            <p:ph type="title"/>
          </p:nvPr>
        </p:nvSpPr>
        <p:spPr/>
        <p:txBody>
          <a:bodyPr/>
          <a:lstStyle/>
          <a:p>
            <a:r>
              <a:rPr lang="es-CR"/>
              <a:t>Modelo Relacional</a:t>
            </a:r>
          </a:p>
        </p:txBody>
      </p:sp>
      <p:sp>
        <p:nvSpPr>
          <p:cNvPr id="4" name="Text Placeholder 3">
            <a:extLst>
              <a:ext uri="{FF2B5EF4-FFF2-40B4-BE49-F238E27FC236}">
                <a16:creationId xmlns:a16="http://schemas.microsoft.com/office/drawing/2014/main" id="{A2ED2A03-BBE1-FD6B-0A9A-D5EB90C552A0}"/>
              </a:ext>
            </a:extLst>
          </p:cNvPr>
          <p:cNvSpPr>
            <a:spLocks noGrp="1"/>
          </p:cNvSpPr>
          <p:nvPr>
            <p:ph type="body" sz="half" idx="2"/>
          </p:nvPr>
        </p:nvSpPr>
        <p:spPr/>
        <p:txBody>
          <a:bodyPr/>
          <a:lstStyle/>
          <a:p>
            <a:r>
              <a:rPr lang="es-CR" sz="2800"/>
              <a:t>Codigo de SQL de Dimensiones y Hechos</a:t>
            </a:r>
          </a:p>
        </p:txBody>
      </p:sp>
      <p:pic>
        <p:nvPicPr>
          <p:cNvPr id="12" name="Content Placeholder 11" descr="Hand typing on keyboard">
            <a:extLst>
              <a:ext uri="{FF2B5EF4-FFF2-40B4-BE49-F238E27FC236}">
                <a16:creationId xmlns:a16="http://schemas.microsoft.com/office/drawing/2014/main" id="{AA2A6494-A029-B9FC-2DCA-5F5AAB6EDE19}"/>
              </a:ext>
            </a:extLst>
          </p:cNvPr>
          <p:cNvPicPr>
            <a:picLocks noGrp="1" noChangeAspect="1"/>
          </p:cNvPicPr>
          <p:nvPr>
            <p:ph idx="1"/>
          </p:nvPr>
        </p:nvPicPr>
        <p:blipFill>
          <a:blip r:embed="rId3"/>
          <a:stretch>
            <a:fillRect/>
          </a:stretch>
        </p:blipFill>
        <p:spPr>
          <a:xfrm>
            <a:off x="4710906" y="1534160"/>
            <a:ext cx="6837998" cy="4558665"/>
          </a:xfrm>
          <a:prstGeom prst="rect">
            <a:avLst/>
          </a:prstGeom>
        </p:spPr>
      </p:pic>
      <p:grpSp>
        <p:nvGrpSpPr>
          <p:cNvPr id="3" name="Group 2">
            <a:extLst>
              <a:ext uri="{FF2B5EF4-FFF2-40B4-BE49-F238E27FC236}">
                <a16:creationId xmlns:a16="http://schemas.microsoft.com/office/drawing/2014/main" id="{68AFEC76-8718-8E33-E4C5-5D2DAEBD4818}"/>
              </a:ext>
            </a:extLst>
          </p:cNvPr>
          <p:cNvGrpSpPr/>
          <p:nvPr/>
        </p:nvGrpSpPr>
        <p:grpSpPr>
          <a:xfrm>
            <a:off x="7448429" y="78976"/>
            <a:ext cx="4384303" cy="940598"/>
            <a:chOff x="1588171" y="5257515"/>
            <a:chExt cx="4384303" cy="940598"/>
          </a:xfrm>
        </p:grpSpPr>
        <p:sp>
          <p:nvSpPr>
            <p:cNvPr id="5" name="Flowchart: Terminator 4">
              <a:extLst>
                <a:ext uri="{FF2B5EF4-FFF2-40B4-BE49-F238E27FC236}">
                  <a16:creationId xmlns:a16="http://schemas.microsoft.com/office/drawing/2014/main" id="{EE443CEA-DE3D-310E-3CF8-95CACE42B91A}"/>
                </a:ext>
              </a:extLst>
            </p:cNvPr>
            <p:cNvSpPr/>
            <p:nvPr/>
          </p:nvSpPr>
          <p:spPr>
            <a:xfrm>
              <a:off x="3898232" y="5257515"/>
              <a:ext cx="2074242" cy="940598"/>
            </a:xfrm>
            <a:prstGeom prst="flowChartTerminator">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endParaRPr lang="en-US" sz="3200" dirty="0">
                <a:latin typeface="Segoe UI" panose="020B0502040204020203" pitchFamily="34" charset="0"/>
                <a:ea typeface="Segoe UI Black" panose="020B0A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5110CF78-5CA6-7E11-CF2A-A712962097E8}"/>
                </a:ext>
              </a:extLst>
            </p:cNvPr>
            <p:cNvGrpSpPr/>
            <p:nvPr/>
          </p:nvGrpSpPr>
          <p:grpSpPr>
            <a:xfrm>
              <a:off x="4802569" y="5377953"/>
              <a:ext cx="948529" cy="625925"/>
              <a:chOff x="6467475" y="447436"/>
              <a:chExt cx="1594852" cy="1052427"/>
            </a:xfrm>
          </p:grpSpPr>
          <p:pic>
            <p:nvPicPr>
              <p:cNvPr id="9" name="Picture 8">
                <a:extLst>
                  <a:ext uri="{FF2B5EF4-FFF2-40B4-BE49-F238E27FC236}">
                    <a16:creationId xmlns:a16="http://schemas.microsoft.com/office/drawing/2014/main" id="{8CF1BCAF-DF9D-DB62-8C10-F57E5A217D8C}"/>
                  </a:ext>
                </a:extLst>
              </p:cNvPr>
              <p:cNvPicPr>
                <a:picLocks noChangeAspect="1"/>
              </p:cNvPicPr>
              <p:nvPr/>
            </p:nvPicPr>
            <p:blipFill>
              <a:blip r:embed="rId4"/>
              <a:stretch>
                <a:fillRect/>
              </a:stretch>
            </p:blipFill>
            <p:spPr>
              <a:xfrm>
                <a:off x="6984756" y="447436"/>
                <a:ext cx="1077571" cy="1052427"/>
              </a:xfrm>
              <a:prstGeom prst="rect">
                <a:avLst/>
              </a:prstGeom>
            </p:spPr>
          </p:pic>
          <p:sp>
            <p:nvSpPr>
              <p:cNvPr id="10" name="Rectangle 9">
                <a:extLst>
                  <a:ext uri="{FF2B5EF4-FFF2-40B4-BE49-F238E27FC236}">
                    <a16:creationId xmlns:a16="http://schemas.microsoft.com/office/drawing/2014/main" id="{B3BBDCE5-E1F0-F02F-5C1D-3F1E0558F46B}"/>
                  </a:ext>
                </a:extLst>
              </p:cNvPr>
              <p:cNvSpPr/>
              <p:nvPr/>
            </p:nvSpPr>
            <p:spPr>
              <a:xfrm>
                <a:off x="6467475" y="1014984"/>
                <a:ext cx="517282" cy="265176"/>
              </a:xfrm>
              <a:prstGeom prst="rec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grpSp>
        <p:sp>
          <p:nvSpPr>
            <p:cNvPr id="7" name="Flowchart: Terminator 6">
              <a:extLst>
                <a:ext uri="{FF2B5EF4-FFF2-40B4-BE49-F238E27FC236}">
                  <a16:creationId xmlns:a16="http://schemas.microsoft.com/office/drawing/2014/main" id="{3D1CD3F0-33FB-80EC-95BB-C8159AE6ACF2}"/>
                </a:ext>
              </a:extLst>
            </p:cNvPr>
            <p:cNvSpPr/>
            <p:nvPr/>
          </p:nvSpPr>
          <p:spPr>
            <a:xfrm>
              <a:off x="1588171" y="5257515"/>
              <a:ext cx="3128208" cy="940598"/>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r>
                <a:rPr lang="en-US" sz="3200" dirty="0">
                  <a:solidFill>
                    <a:schemeClr val="tx1"/>
                  </a:solidFill>
                  <a:latin typeface="Segoe UI" panose="020B0502040204020203" pitchFamily="34" charset="0"/>
                  <a:ea typeface="Segoe UI Black" panose="020B0A02040204020203" pitchFamily="34" charset="0"/>
                  <a:cs typeface="Segoe UI" panose="020B0502040204020203" pitchFamily="34" charset="0"/>
                </a:rPr>
                <a:t>VENTAS</a:t>
              </a:r>
            </a:p>
          </p:txBody>
        </p:sp>
        <p:sp>
          <p:nvSpPr>
            <p:cNvPr id="8" name="Oval 7">
              <a:extLst>
                <a:ext uri="{FF2B5EF4-FFF2-40B4-BE49-F238E27FC236}">
                  <a16:creationId xmlns:a16="http://schemas.microsoft.com/office/drawing/2014/main" id="{1287ADCC-D0A5-5856-CC2A-A3FAA858075B}"/>
                </a:ext>
              </a:extLst>
            </p:cNvPr>
            <p:cNvSpPr/>
            <p:nvPr/>
          </p:nvSpPr>
          <p:spPr>
            <a:xfrm>
              <a:off x="1720521" y="5316334"/>
              <a:ext cx="822960" cy="822960"/>
            </a:xfrm>
            <a:prstGeom prst="ellipse">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a:t>
              </a:r>
            </a:p>
          </p:txBody>
        </p:sp>
      </p:grpSp>
    </p:spTree>
    <p:extLst>
      <p:ext uri="{BB962C8B-B14F-4D97-AF65-F5344CB8AC3E}">
        <p14:creationId xmlns:p14="http://schemas.microsoft.com/office/powerpoint/2010/main" val="472673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0647A-AE34-3B24-BBCE-AB571079C396}"/>
              </a:ext>
            </a:extLst>
          </p:cNvPr>
          <p:cNvSpPr>
            <a:spLocks noGrp="1"/>
          </p:cNvSpPr>
          <p:nvPr>
            <p:ph type="title"/>
          </p:nvPr>
        </p:nvSpPr>
        <p:spPr/>
        <p:txBody>
          <a:bodyPr/>
          <a:lstStyle/>
          <a:p>
            <a:r>
              <a:rPr lang="es-CR" dirty="0"/>
              <a:t>Modelo de </a:t>
            </a:r>
            <a:r>
              <a:rPr lang="es-CR" dirty="0" err="1"/>
              <a:t>Power</a:t>
            </a:r>
            <a:r>
              <a:rPr lang="es-CR" dirty="0"/>
              <a:t> </a:t>
            </a:r>
            <a:r>
              <a:rPr lang="es-CR" dirty="0" err="1"/>
              <a:t>Query</a:t>
            </a:r>
            <a:endParaRPr lang="es-CR" dirty="0"/>
          </a:p>
        </p:txBody>
      </p:sp>
      <p:sp>
        <p:nvSpPr>
          <p:cNvPr id="4" name="Text Placeholder 3">
            <a:extLst>
              <a:ext uri="{FF2B5EF4-FFF2-40B4-BE49-F238E27FC236}">
                <a16:creationId xmlns:a16="http://schemas.microsoft.com/office/drawing/2014/main" id="{A2ED2A03-BBE1-FD6B-0A9A-D5EB90C552A0}"/>
              </a:ext>
            </a:extLst>
          </p:cNvPr>
          <p:cNvSpPr>
            <a:spLocks noGrp="1"/>
          </p:cNvSpPr>
          <p:nvPr>
            <p:ph type="body" sz="half" idx="2"/>
          </p:nvPr>
        </p:nvSpPr>
        <p:spPr/>
        <p:txBody>
          <a:bodyPr/>
          <a:lstStyle/>
          <a:p>
            <a:r>
              <a:rPr lang="es-CR" sz="2800" dirty="0"/>
              <a:t>Código en M, para unir las tablas y cálculos básicos</a:t>
            </a:r>
          </a:p>
        </p:txBody>
      </p:sp>
      <p:pic>
        <p:nvPicPr>
          <p:cNvPr id="12" name="Content Placeholder 11" descr="Hand typing on keyboard">
            <a:extLst>
              <a:ext uri="{FF2B5EF4-FFF2-40B4-BE49-F238E27FC236}">
                <a16:creationId xmlns:a16="http://schemas.microsoft.com/office/drawing/2014/main" id="{AA2A6494-A029-B9FC-2DCA-5F5AAB6EDE19}"/>
              </a:ext>
            </a:extLst>
          </p:cNvPr>
          <p:cNvPicPr>
            <a:picLocks noGrp="1" noChangeAspect="1"/>
          </p:cNvPicPr>
          <p:nvPr>
            <p:ph idx="1"/>
          </p:nvPr>
        </p:nvPicPr>
        <p:blipFill>
          <a:blip r:embed="rId3"/>
          <a:stretch>
            <a:fillRect/>
          </a:stretch>
        </p:blipFill>
        <p:spPr>
          <a:xfrm>
            <a:off x="4710906" y="1534160"/>
            <a:ext cx="6837998" cy="4558665"/>
          </a:xfrm>
          <a:prstGeom prst="rect">
            <a:avLst/>
          </a:prstGeom>
        </p:spPr>
      </p:pic>
      <p:grpSp>
        <p:nvGrpSpPr>
          <p:cNvPr id="3" name="Group 2">
            <a:extLst>
              <a:ext uri="{FF2B5EF4-FFF2-40B4-BE49-F238E27FC236}">
                <a16:creationId xmlns:a16="http://schemas.microsoft.com/office/drawing/2014/main" id="{81F378DC-C2B8-C79E-DBFB-9FF44C50E506}"/>
              </a:ext>
            </a:extLst>
          </p:cNvPr>
          <p:cNvGrpSpPr/>
          <p:nvPr/>
        </p:nvGrpSpPr>
        <p:grpSpPr>
          <a:xfrm>
            <a:off x="7470732" y="78976"/>
            <a:ext cx="4384303" cy="940598"/>
            <a:chOff x="1588171" y="5257515"/>
            <a:chExt cx="4384303" cy="940598"/>
          </a:xfrm>
        </p:grpSpPr>
        <p:sp>
          <p:nvSpPr>
            <p:cNvPr id="5" name="Flowchart: Terminator 4">
              <a:extLst>
                <a:ext uri="{FF2B5EF4-FFF2-40B4-BE49-F238E27FC236}">
                  <a16:creationId xmlns:a16="http://schemas.microsoft.com/office/drawing/2014/main" id="{8E0FEC8C-4CBD-2154-6251-E87259BC6A05}"/>
                </a:ext>
              </a:extLst>
            </p:cNvPr>
            <p:cNvSpPr/>
            <p:nvPr/>
          </p:nvSpPr>
          <p:spPr>
            <a:xfrm>
              <a:off x="3898232" y="5257515"/>
              <a:ext cx="2074242" cy="940598"/>
            </a:xfrm>
            <a:prstGeom prst="flowChartTerminator">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endParaRPr lang="en-US" sz="3200" dirty="0">
                <a:latin typeface="Segoe UI" panose="020B0502040204020203" pitchFamily="34" charset="0"/>
                <a:ea typeface="Segoe UI Black" panose="020B0A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633BBC6B-57FF-AC8E-0C20-C5C1AE98497E}"/>
                </a:ext>
              </a:extLst>
            </p:cNvPr>
            <p:cNvGrpSpPr/>
            <p:nvPr/>
          </p:nvGrpSpPr>
          <p:grpSpPr>
            <a:xfrm>
              <a:off x="4802569" y="5377953"/>
              <a:ext cx="948529" cy="625925"/>
              <a:chOff x="6467475" y="447436"/>
              <a:chExt cx="1594852" cy="1052427"/>
            </a:xfrm>
          </p:grpSpPr>
          <p:pic>
            <p:nvPicPr>
              <p:cNvPr id="9" name="Picture 8">
                <a:extLst>
                  <a:ext uri="{FF2B5EF4-FFF2-40B4-BE49-F238E27FC236}">
                    <a16:creationId xmlns:a16="http://schemas.microsoft.com/office/drawing/2014/main" id="{9482CDDE-74B1-20EC-88FE-026EC8C35D7E}"/>
                  </a:ext>
                </a:extLst>
              </p:cNvPr>
              <p:cNvPicPr>
                <a:picLocks noChangeAspect="1"/>
              </p:cNvPicPr>
              <p:nvPr/>
            </p:nvPicPr>
            <p:blipFill>
              <a:blip r:embed="rId4"/>
              <a:stretch>
                <a:fillRect/>
              </a:stretch>
            </p:blipFill>
            <p:spPr>
              <a:xfrm>
                <a:off x="6984756" y="447436"/>
                <a:ext cx="1077571" cy="1052427"/>
              </a:xfrm>
              <a:prstGeom prst="rect">
                <a:avLst/>
              </a:prstGeom>
            </p:spPr>
          </p:pic>
          <p:sp>
            <p:nvSpPr>
              <p:cNvPr id="10" name="Rectangle 9">
                <a:extLst>
                  <a:ext uri="{FF2B5EF4-FFF2-40B4-BE49-F238E27FC236}">
                    <a16:creationId xmlns:a16="http://schemas.microsoft.com/office/drawing/2014/main" id="{0C7984D5-33A8-9B38-BDE6-74CF91DC4B9A}"/>
                  </a:ext>
                </a:extLst>
              </p:cNvPr>
              <p:cNvSpPr/>
              <p:nvPr/>
            </p:nvSpPr>
            <p:spPr>
              <a:xfrm>
                <a:off x="6467475" y="1014984"/>
                <a:ext cx="517282" cy="265176"/>
              </a:xfrm>
              <a:prstGeom prst="rec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grpSp>
        <p:sp>
          <p:nvSpPr>
            <p:cNvPr id="7" name="Flowchart: Terminator 6">
              <a:extLst>
                <a:ext uri="{FF2B5EF4-FFF2-40B4-BE49-F238E27FC236}">
                  <a16:creationId xmlns:a16="http://schemas.microsoft.com/office/drawing/2014/main" id="{8D83FD3A-7AF0-7E86-219F-2EDB43FF2682}"/>
                </a:ext>
              </a:extLst>
            </p:cNvPr>
            <p:cNvSpPr/>
            <p:nvPr/>
          </p:nvSpPr>
          <p:spPr>
            <a:xfrm>
              <a:off x="1588171" y="5257515"/>
              <a:ext cx="3128208" cy="940598"/>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r>
                <a:rPr lang="en-US" sz="3200" dirty="0">
                  <a:solidFill>
                    <a:schemeClr val="tx1"/>
                  </a:solidFill>
                  <a:latin typeface="Segoe UI" panose="020B0502040204020203" pitchFamily="34" charset="0"/>
                  <a:ea typeface="Segoe UI Black" panose="020B0A02040204020203" pitchFamily="34" charset="0"/>
                  <a:cs typeface="Segoe UI" panose="020B0502040204020203" pitchFamily="34" charset="0"/>
                </a:rPr>
                <a:t>VENTAS</a:t>
              </a:r>
            </a:p>
          </p:txBody>
        </p:sp>
        <p:sp>
          <p:nvSpPr>
            <p:cNvPr id="8" name="Oval 7">
              <a:extLst>
                <a:ext uri="{FF2B5EF4-FFF2-40B4-BE49-F238E27FC236}">
                  <a16:creationId xmlns:a16="http://schemas.microsoft.com/office/drawing/2014/main" id="{0C0FD0C3-106F-A802-362D-06BD0217BE0D}"/>
                </a:ext>
              </a:extLst>
            </p:cNvPr>
            <p:cNvSpPr/>
            <p:nvPr/>
          </p:nvSpPr>
          <p:spPr>
            <a:xfrm>
              <a:off x="1720521" y="5316334"/>
              <a:ext cx="822960" cy="822960"/>
            </a:xfrm>
            <a:prstGeom prst="ellipse">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a:t>
              </a:r>
            </a:p>
          </p:txBody>
        </p:sp>
      </p:grpSp>
    </p:spTree>
    <p:extLst>
      <p:ext uri="{BB962C8B-B14F-4D97-AF65-F5344CB8AC3E}">
        <p14:creationId xmlns:p14="http://schemas.microsoft.com/office/powerpoint/2010/main" val="3065223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0647A-AE34-3B24-BBCE-AB571079C396}"/>
              </a:ext>
            </a:extLst>
          </p:cNvPr>
          <p:cNvSpPr>
            <a:spLocks noGrp="1"/>
          </p:cNvSpPr>
          <p:nvPr>
            <p:ph type="title"/>
          </p:nvPr>
        </p:nvSpPr>
        <p:spPr/>
        <p:txBody>
          <a:bodyPr/>
          <a:lstStyle/>
          <a:p>
            <a:r>
              <a:rPr lang="es-CR" dirty="0"/>
              <a:t>Análisis en Días Promedio</a:t>
            </a:r>
          </a:p>
        </p:txBody>
      </p:sp>
      <p:sp>
        <p:nvSpPr>
          <p:cNvPr id="4" name="Text Placeholder 3">
            <a:extLst>
              <a:ext uri="{FF2B5EF4-FFF2-40B4-BE49-F238E27FC236}">
                <a16:creationId xmlns:a16="http://schemas.microsoft.com/office/drawing/2014/main" id="{A2ED2A03-BBE1-FD6B-0A9A-D5EB90C552A0}"/>
              </a:ext>
            </a:extLst>
          </p:cNvPr>
          <p:cNvSpPr>
            <a:spLocks noGrp="1"/>
          </p:cNvSpPr>
          <p:nvPr>
            <p:ph type="body" sz="half" idx="2"/>
          </p:nvPr>
        </p:nvSpPr>
        <p:spPr/>
        <p:txBody>
          <a:bodyPr/>
          <a:lstStyle/>
          <a:p>
            <a:r>
              <a:rPr lang="es-CR" sz="2800" dirty="0"/>
              <a:t>Visualización “Box and </a:t>
            </a:r>
            <a:r>
              <a:rPr lang="es-CR" sz="2800" dirty="0" err="1"/>
              <a:t>Whisker</a:t>
            </a:r>
            <a:r>
              <a:rPr lang="es-CR" sz="2800" dirty="0"/>
              <a:t>” – Diagrama de Caja</a:t>
            </a:r>
          </a:p>
          <a:p>
            <a:r>
              <a:rPr lang="es-CR" sz="2800" dirty="0"/>
              <a:t>Visualización “Key </a:t>
            </a:r>
            <a:r>
              <a:rPr lang="es-CR" sz="2800" dirty="0" err="1"/>
              <a:t>Influencers</a:t>
            </a:r>
            <a:r>
              <a:rPr lang="es-CR" sz="2800" dirty="0"/>
              <a:t>”</a:t>
            </a:r>
          </a:p>
          <a:p>
            <a:r>
              <a:rPr lang="es-CR" sz="2800" dirty="0"/>
              <a:t>Reglas de Negocio:</a:t>
            </a:r>
          </a:p>
          <a:p>
            <a:pPr marL="457200" indent="-457200">
              <a:buFont typeface="Arial" panose="020B0604020202020204" pitchFamily="34" charset="0"/>
              <a:buChar char="•"/>
            </a:pPr>
            <a:r>
              <a:rPr lang="es-CR" sz="2800" dirty="0"/>
              <a:t>Individuos: 365 días</a:t>
            </a:r>
          </a:p>
          <a:p>
            <a:pPr marL="457200" indent="-457200">
              <a:buFont typeface="Arial" panose="020B0604020202020204" pitchFamily="34" charset="0"/>
              <a:buChar char="•"/>
            </a:pPr>
            <a:r>
              <a:rPr lang="es-CR" sz="2800" dirty="0"/>
              <a:t>Tiendas: 90</a:t>
            </a:r>
          </a:p>
        </p:txBody>
      </p:sp>
      <p:pic>
        <p:nvPicPr>
          <p:cNvPr id="12" name="Content Placeholder 11">
            <a:extLst>
              <a:ext uri="{FF2B5EF4-FFF2-40B4-BE49-F238E27FC236}">
                <a16:creationId xmlns:a16="http://schemas.microsoft.com/office/drawing/2014/main" id="{AA2A6494-A029-B9FC-2DCA-5F5AAB6EDE19}"/>
              </a:ext>
            </a:extLst>
          </p:cNvPr>
          <p:cNvPicPr>
            <a:picLocks noGrp="1" noChangeAspect="1"/>
          </p:cNvPicPr>
          <p:nvPr>
            <p:ph idx="1"/>
          </p:nvPr>
        </p:nvPicPr>
        <p:blipFill>
          <a:blip r:embed="rId3"/>
          <a:srcRect/>
          <a:stretch/>
        </p:blipFill>
        <p:spPr>
          <a:xfrm>
            <a:off x="4710906" y="1534160"/>
            <a:ext cx="6837997" cy="4558665"/>
          </a:xfrm>
          <a:prstGeom prst="rect">
            <a:avLst/>
          </a:prstGeom>
        </p:spPr>
      </p:pic>
      <p:grpSp>
        <p:nvGrpSpPr>
          <p:cNvPr id="3" name="Group 2">
            <a:extLst>
              <a:ext uri="{FF2B5EF4-FFF2-40B4-BE49-F238E27FC236}">
                <a16:creationId xmlns:a16="http://schemas.microsoft.com/office/drawing/2014/main" id="{EB7BE99D-D085-BFDD-7BF9-7032A1F351BF}"/>
              </a:ext>
            </a:extLst>
          </p:cNvPr>
          <p:cNvGrpSpPr/>
          <p:nvPr/>
        </p:nvGrpSpPr>
        <p:grpSpPr>
          <a:xfrm>
            <a:off x="7348069" y="0"/>
            <a:ext cx="4384303" cy="940598"/>
            <a:chOff x="1588171" y="5257515"/>
            <a:chExt cx="4384303" cy="940598"/>
          </a:xfrm>
        </p:grpSpPr>
        <p:sp>
          <p:nvSpPr>
            <p:cNvPr id="5" name="Flowchart: Terminator 4">
              <a:extLst>
                <a:ext uri="{FF2B5EF4-FFF2-40B4-BE49-F238E27FC236}">
                  <a16:creationId xmlns:a16="http://schemas.microsoft.com/office/drawing/2014/main" id="{5BF1A9A1-D6E6-DBFC-2B88-519A18689F21}"/>
                </a:ext>
              </a:extLst>
            </p:cNvPr>
            <p:cNvSpPr/>
            <p:nvPr/>
          </p:nvSpPr>
          <p:spPr>
            <a:xfrm>
              <a:off x="3898232" y="5257515"/>
              <a:ext cx="2074242" cy="940598"/>
            </a:xfrm>
            <a:prstGeom prst="flowChartTerminator">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endParaRPr lang="en-US" sz="3200" dirty="0">
                <a:latin typeface="Segoe UI" panose="020B0502040204020203" pitchFamily="34" charset="0"/>
                <a:ea typeface="Segoe UI Black" panose="020B0A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FD1EFB6C-33B0-792D-1FC0-AB82F09AEC15}"/>
                </a:ext>
              </a:extLst>
            </p:cNvPr>
            <p:cNvGrpSpPr/>
            <p:nvPr/>
          </p:nvGrpSpPr>
          <p:grpSpPr>
            <a:xfrm>
              <a:off x="4802569" y="5377953"/>
              <a:ext cx="948529" cy="625925"/>
              <a:chOff x="6467475" y="447436"/>
              <a:chExt cx="1594852" cy="1052427"/>
            </a:xfrm>
          </p:grpSpPr>
          <p:pic>
            <p:nvPicPr>
              <p:cNvPr id="9" name="Picture 8">
                <a:extLst>
                  <a:ext uri="{FF2B5EF4-FFF2-40B4-BE49-F238E27FC236}">
                    <a16:creationId xmlns:a16="http://schemas.microsoft.com/office/drawing/2014/main" id="{8B8408A6-A582-8513-52B6-FD6153109903}"/>
                  </a:ext>
                </a:extLst>
              </p:cNvPr>
              <p:cNvPicPr>
                <a:picLocks noChangeAspect="1"/>
              </p:cNvPicPr>
              <p:nvPr/>
            </p:nvPicPr>
            <p:blipFill>
              <a:blip r:embed="rId4"/>
              <a:stretch>
                <a:fillRect/>
              </a:stretch>
            </p:blipFill>
            <p:spPr>
              <a:xfrm>
                <a:off x="6984756" y="447436"/>
                <a:ext cx="1077571" cy="1052427"/>
              </a:xfrm>
              <a:prstGeom prst="rect">
                <a:avLst/>
              </a:prstGeom>
            </p:spPr>
          </p:pic>
          <p:sp>
            <p:nvSpPr>
              <p:cNvPr id="10" name="Rectangle 9">
                <a:extLst>
                  <a:ext uri="{FF2B5EF4-FFF2-40B4-BE49-F238E27FC236}">
                    <a16:creationId xmlns:a16="http://schemas.microsoft.com/office/drawing/2014/main" id="{D47AD231-08EB-CDFF-2B40-D5D840B3C617}"/>
                  </a:ext>
                </a:extLst>
              </p:cNvPr>
              <p:cNvSpPr/>
              <p:nvPr/>
            </p:nvSpPr>
            <p:spPr>
              <a:xfrm>
                <a:off x="6467475" y="1014984"/>
                <a:ext cx="517282" cy="265176"/>
              </a:xfrm>
              <a:prstGeom prst="rec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grpSp>
        <p:sp>
          <p:nvSpPr>
            <p:cNvPr id="7" name="Flowchart: Terminator 6">
              <a:extLst>
                <a:ext uri="{FF2B5EF4-FFF2-40B4-BE49-F238E27FC236}">
                  <a16:creationId xmlns:a16="http://schemas.microsoft.com/office/drawing/2014/main" id="{96889BAF-63C0-19CE-DE2E-79EE02E7ED1A}"/>
                </a:ext>
              </a:extLst>
            </p:cNvPr>
            <p:cNvSpPr/>
            <p:nvPr/>
          </p:nvSpPr>
          <p:spPr>
            <a:xfrm>
              <a:off x="1588171" y="5257515"/>
              <a:ext cx="3128208" cy="940598"/>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r>
                <a:rPr lang="en-US" sz="3200" dirty="0">
                  <a:solidFill>
                    <a:schemeClr val="tx1"/>
                  </a:solidFill>
                  <a:latin typeface="Segoe UI" panose="020B0502040204020203" pitchFamily="34" charset="0"/>
                  <a:ea typeface="Segoe UI Black" panose="020B0A02040204020203" pitchFamily="34" charset="0"/>
                  <a:cs typeface="Segoe UI" panose="020B0502040204020203" pitchFamily="34" charset="0"/>
                </a:rPr>
                <a:t>VENTAS</a:t>
              </a:r>
            </a:p>
          </p:txBody>
        </p:sp>
        <p:sp>
          <p:nvSpPr>
            <p:cNvPr id="8" name="Oval 7">
              <a:extLst>
                <a:ext uri="{FF2B5EF4-FFF2-40B4-BE49-F238E27FC236}">
                  <a16:creationId xmlns:a16="http://schemas.microsoft.com/office/drawing/2014/main" id="{AB1EA2FE-3117-A8D6-860D-F9E5E4718B6B}"/>
                </a:ext>
              </a:extLst>
            </p:cNvPr>
            <p:cNvSpPr/>
            <p:nvPr/>
          </p:nvSpPr>
          <p:spPr>
            <a:xfrm>
              <a:off x="1720521" y="5316334"/>
              <a:ext cx="822960" cy="822960"/>
            </a:xfrm>
            <a:prstGeom prst="ellipse">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a:t>
              </a:r>
            </a:p>
          </p:txBody>
        </p:sp>
      </p:grpSp>
    </p:spTree>
    <p:extLst>
      <p:ext uri="{BB962C8B-B14F-4D97-AF65-F5344CB8AC3E}">
        <p14:creationId xmlns:p14="http://schemas.microsoft.com/office/powerpoint/2010/main" val="373864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B8054EE-89E1-42D1-A166-58C28FEFB420}"/>
              </a:ext>
            </a:extLst>
          </p:cNvPr>
          <p:cNvSpPr txBox="1"/>
          <p:nvPr/>
        </p:nvSpPr>
        <p:spPr>
          <a:xfrm>
            <a:off x="410201" y="177911"/>
            <a:ext cx="3890232" cy="584775"/>
          </a:xfrm>
          <a:prstGeom prst="rect">
            <a:avLst/>
          </a:prstGeom>
          <a:noFill/>
        </p:spPr>
        <p:txBody>
          <a:bodyPr wrap="none" rtlCol="0">
            <a:spAutoFit/>
          </a:bodyPr>
          <a:lstStyle/>
          <a:p>
            <a:r>
              <a:rPr lang="es-CR" sz="3200" dirty="0">
                <a:latin typeface="Segoe UI" panose="020B0502040204020203" pitchFamily="34" charset="0"/>
                <a:cs typeface="Segoe UI" panose="020B0502040204020203" pitchFamily="34" charset="0"/>
              </a:rPr>
              <a:t>Cálculos de Ordenes</a:t>
            </a:r>
          </a:p>
        </p:txBody>
      </p:sp>
      <p:grpSp>
        <p:nvGrpSpPr>
          <p:cNvPr id="8" name="Group 7">
            <a:extLst>
              <a:ext uri="{FF2B5EF4-FFF2-40B4-BE49-F238E27FC236}">
                <a16:creationId xmlns:a16="http://schemas.microsoft.com/office/drawing/2014/main" id="{B50A3937-4AC0-47B4-888E-502F7C4FE7EE}"/>
              </a:ext>
            </a:extLst>
          </p:cNvPr>
          <p:cNvGrpSpPr/>
          <p:nvPr/>
        </p:nvGrpSpPr>
        <p:grpSpPr>
          <a:xfrm>
            <a:off x="7397496" y="0"/>
            <a:ext cx="4384303" cy="940598"/>
            <a:chOff x="2695881" y="3798283"/>
            <a:chExt cx="4384303" cy="940598"/>
          </a:xfrm>
        </p:grpSpPr>
        <p:sp>
          <p:nvSpPr>
            <p:cNvPr id="9" name="Flowchart: Terminator 8">
              <a:extLst>
                <a:ext uri="{FF2B5EF4-FFF2-40B4-BE49-F238E27FC236}">
                  <a16:creationId xmlns:a16="http://schemas.microsoft.com/office/drawing/2014/main" id="{4AE23AF6-E00F-4BE5-B1B2-EFA0302AB53D}"/>
                </a:ext>
              </a:extLst>
            </p:cNvPr>
            <p:cNvSpPr/>
            <p:nvPr/>
          </p:nvSpPr>
          <p:spPr>
            <a:xfrm>
              <a:off x="5005942" y="3798283"/>
              <a:ext cx="2074242" cy="940598"/>
            </a:xfrm>
            <a:prstGeom prst="flowChartTerminator">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endParaRPr lang="en-US" sz="3200" dirty="0">
                <a:latin typeface="Segoe UI" panose="020B0502040204020203" pitchFamily="34" charset="0"/>
                <a:ea typeface="Segoe UI Black" panose="020B0A02040204020203" pitchFamily="34" charset="0"/>
                <a:cs typeface="Segoe UI" panose="020B0502040204020203" pitchFamily="34" charset="0"/>
              </a:endParaRPr>
            </a:p>
          </p:txBody>
        </p:sp>
        <p:sp>
          <p:nvSpPr>
            <p:cNvPr id="10" name="Flowchart: Terminator 9">
              <a:extLst>
                <a:ext uri="{FF2B5EF4-FFF2-40B4-BE49-F238E27FC236}">
                  <a16:creationId xmlns:a16="http://schemas.microsoft.com/office/drawing/2014/main" id="{7D5005EE-070A-456C-A6DC-9179FFE65BAE}"/>
                </a:ext>
              </a:extLst>
            </p:cNvPr>
            <p:cNvSpPr/>
            <p:nvPr/>
          </p:nvSpPr>
          <p:spPr>
            <a:xfrm>
              <a:off x="2695881" y="3798283"/>
              <a:ext cx="3128208" cy="940598"/>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r>
                <a:rPr lang="en-US" sz="3200" dirty="0">
                  <a:solidFill>
                    <a:schemeClr val="tx1"/>
                  </a:solidFill>
                  <a:latin typeface="Segoe UI" panose="020B0502040204020203" pitchFamily="34" charset="0"/>
                  <a:ea typeface="Segoe UI Black" panose="020B0A02040204020203" pitchFamily="34" charset="0"/>
                  <a:cs typeface="Segoe UI" panose="020B0502040204020203" pitchFamily="34" charset="0"/>
                </a:rPr>
                <a:t>CLIENTES</a:t>
              </a:r>
            </a:p>
          </p:txBody>
        </p:sp>
        <p:sp>
          <p:nvSpPr>
            <p:cNvPr id="11" name="Oval 10">
              <a:extLst>
                <a:ext uri="{FF2B5EF4-FFF2-40B4-BE49-F238E27FC236}">
                  <a16:creationId xmlns:a16="http://schemas.microsoft.com/office/drawing/2014/main" id="{6014EC7F-4D55-4AE8-8C2F-354EED7FA323}"/>
                </a:ext>
              </a:extLst>
            </p:cNvPr>
            <p:cNvSpPr/>
            <p:nvPr/>
          </p:nvSpPr>
          <p:spPr>
            <a:xfrm>
              <a:off x="2828231" y="3857102"/>
              <a:ext cx="822960" cy="822960"/>
            </a:xfrm>
            <a:prstGeom prst="ellipse">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2</a:t>
              </a:r>
            </a:p>
          </p:txBody>
        </p:sp>
        <p:pic>
          <p:nvPicPr>
            <p:cNvPr id="12" name="Picture 11">
              <a:extLst>
                <a:ext uri="{FF2B5EF4-FFF2-40B4-BE49-F238E27FC236}">
                  <a16:creationId xmlns:a16="http://schemas.microsoft.com/office/drawing/2014/main" id="{3385FE51-5DE9-40E8-BB85-FF059A0DEC99}"/>
                </a:ext>
              </a:extLst>
            </p:cNvPr>
            <p:cNvPicPr>
              <a:picLocks noChangeAspect="1"/>
            </p:cNvPicPr>
            <p:nvPr/>
          </p:nvPicPr>
          <p:blipFill>
            <a:blip r:embed="rId2"/>
            <a:stretch>
              <a:fillRect/>
            </a:stretch>
          </p:blipFill>
          <p:spPr>
            <a:xfrm>
              <a:off x="5824089" y="4032918"/>
              <a:ext cx="1161262" cy="471328"/>
            </a:xfrm>
            <a:prstGeom prst="rect">
              <a:avLst/>
            </a:prstGeom>
          </p:spPr>
        </p:pic>
      </p:grpSp>
      <p:pic>
        <p:nvPicPr>
          <p:cNvPr id="3" name="Picture 2" descr="Text&#10;&#10;Description automatically generated">
            <a:extLst>
              <a:ext uri="{FF2B5EF4-FFF2-40B4-BE49-F238E27FC236}">
                <a16:creationId xmlns:a16="http://schemas.microsoft.com/office/drawing/2014/main" id="{D7115AA3-D840-57B2-F03C-E18DD06EB0DF}"/>
              </a:ext>
            </a:extLst>
          </p:cNvPr>
          <p:cNvPicPr>
            <a:picLocks noChangeAspect="1"/>
          </p:cNvPicPr>
          <p:nvPr/>
        </p:nvPicPr>
        <p:blipFill>
          <a:blip r:embed="rId3"/>
          <a:stretch>
            <a:fillRect/>
          </a:stretch>
        </p:blipFill>
        <p:spPr>
          <a:xfrm>
            <a:off x="410201" y="1364599"/>
            <a:ext cx="5505376" cy="2727433"/>
          </a:xfrm>
          <a:prstGeom prst="rect">
            <a:avLst/>
          </a:prstGeom>
        </p:spPr>
      </p:pic>
      <p:pic>
        <p:nvPicPr>
          <p:cNvPr id="13" name="Picture 12" descr="Graphical user interface, text&#10;&#10;Description automatically generated">
            <a:extLst>
              <a:ext uri="{FF2B5EF4-FFF2-40B4-BE49-F238E27FC236}">
                <a16:creationId xmlns:a16="http://schemas.microsoft.com/office/drawing/2014/main" id="{4C5971CF-DF3D-8752-9323-0755108829F7}"/>
              </a:ext>
            </a:extLst>
          </p:cNvPr>
          <p:cNvPicPr>
            <a:picLocks noChangeAspect="1"/>
          </p:cNvPicPr>
          <p:nvPr/>
        </p:nvPicPr>
        <p:blipFill>
          <a:blip r:embed="rId4"/>
          <a:stretch>
            <a:fillRect/>
          </a:stretch>
        </p:blipFill>
        <p:spPr>
          <a:xfrm>
            <a:off x="6096000" y="1364598"/>
            <a:ext cx="5491232" cy="2727433"/>
          </a:xfrm>
          <a:prstGeom prst="rect">
            <a:avLst/>
          </a:prstGeom>
        </p:spPr>
      </p:pic>
    </p:spTree>
    <p:extLst>
      <p:ext uri="{BB962C8B-B14F-4D97-AF65-F5344CB8AC3E}">
        <p14:creationId xmlns:p14="http://schemas.microsoft.com/office/powerpoint/2010/main" val="4004015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fontScale="90000"/>
          </a:bodyPr>
          <a:lstStyle/>
          <a:p>
            <a:r>
              <a:rPr lang="es-CR" dirty="0"/>
              <a:t>Modelos de análisis de abandono de clientes en </a:t>
            </a:r>
            <a:r>
              <a:rPr lang="es-CR" dirty="0" err="1"/>
              <a:t>Power</a:t>
            </a:r>
            <a:r>
              <a:rPr lang="es-CR" dirty="0"/>
              <a:t> BI</a:t>
            </a:r>
            <a:endParaRPr lang="en-US" dirty="0"/>
          </a:p>
        </p:txBody>
      </p:sp>
      <p:pic>
        <p:nvPicPr>
          <p:cNvPr id="14" name="Picture Placeholder 13" descr="Light bulb on yellow background with sketched light beams and cor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a:srcRect l="33144"/>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Javier Loria Beeche</a:t>
            </a:r>
            <a:br>
              <a:rPr lang="en-US" dirty="0"/>
            </a:br>
            <a:r>
              <a:rPr lang="en-US" dirty="0"/>
              <a:t>Mentor-</a:t>
            </a:r>
            <a:r>
              <a:rPr lang="en-US" dirty="0" err="1"/>
              <a:t>Gerente</a:t>
            </a:r>
            <a:br>
              <a:rPr lang="en-US" dirty="0"/>
            </a:br>
            <a:r>
              <a:rPr lang="en-US" dirty="0"/>
              <a:t>Primus Data de Centro America</a:t>
            </a:r>
          </a:p>
        </p:txBody>
      </p:sp>
    </p:spTree>
    <p:extLst>
      <p:ext uri="{BB962C8B-B14F-4D97-AF65-F5344CB8AC3E}">
        <p14:creationId xmlns:p14="http://schemas.microsoft.com/office/powerpoint/2010/main" val="752814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B8054EE-89E1-42D1-A166-58C28FEFB420}"/>
              </a:ext>
            </a:extLst>
          </p:cNvPr>
          <p:cNvSpPr txBox="1"/>
          <p:nvPr/>
        </p:nvSpPr>
        <p:spPr>
          <a:xfrm>
            <a:off x="410201" y="177911"/>
            <a:ext cx="3791423" cy="584775"/>
          </a:xfrm>
          <a:prstGeom prst="rect">
            <a:avLst/>
          </a:prstGeom>
          <a:noFill/>
        </p:spPr>
        <p:txBody>
          <a:bodyPr wrap="none" rtlCol="0">
            <a:spAutoFit/>
          </a:bodyPr>
          <a:lstStyle/>
          <a:p>
            <a:r>
              <a:rPr lang="es-CR" sz="3200" dirty="0">
                <a:latin typeface="Segoe UI" panose="020B0502040204020203" pitchFamily="34" charset="0"/>
                <a:cs typeface="Segoe UI" panose="020B0502040204020203" pitchFamily="34" charset="0"/>
              </a:rPr>
              <a:t>Cálculos de Clientes</a:t>
            </a:r>
          </a:p>
        </p:txBody>
      </p:sp>
      <p:grpSp>
        <p:nvGrpSpPr>
          <p:cNvPr id="8" name="Group 7">
            <a:extLst>
              <a:ext uri="{FF2B5EF4-FFF2-40B4-BE49-F238E27FC236}">
                <a16:creationId xmlns:a16="http://schemas.microsoft.com/office/drawing/2014/main" id="{B50A3937-4AC0-47B4-888E-502F7C4FE7EE}"/>
              </a:ext>
            </a:extLst>
          </p:cNvPr>
          <p:cNvGrpSpPr/>
          <p:nvPr/>
        </p:nvGrpSpPr>
        <p:grpSpPr>
          <a:xfrm>
            <a:off x="7397496" y="177911"/>
            <a:ext cx="4384303" cy="940598"/>
            <a:chOff x="2695881" y="3798283"/>
            <a:chExt cx="4384303" cy="940598"/>
          </a:xfrm>
        </p:grpSpPr>
        <p:sp>
          <p:nvSpPr>
            <p:cNvPr id="9" name="Flowchart: Terminator 8">
              <a:extLst>
                <a:ext uri="{FF2B5EF4-FFF2-40B4-BE49-F238E27FC236}">
                  <a16:creationId xmlns:a16="http://schemas.microsoft.com/office/drawing/2014/main" id="{4AE23AF6-E00F-4BE5-B1B2-EFA0302AB53D}"/>
                </a:ext>
              </a:extLst>
            </p:cNvPr>
            <p:cNvSpPr/>
            <p:nvPr/>
          </p:nvSpPr>
          <p:spPr>
            <a:xfrm>
              <a:off x="5005942" y="3798283"/>
              <a:ext cx="2074242" cy="940598"/>
            </a:xfrm>
            <a:prstGeom prst="flowChartTerminator">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endParaRPr lang="en-US" sz="3200" dirty="0">
                <a:latin typeface="Segoe UI" panose="020B0502040204020203" pitchFamily="34" charset="0"/>
                <a:ea typeface="Segoe UI Black" panose="020B0A02040204020203" pitchFamily="34" charset="0"/>
                <a:cs typeface="Segoe UI" panose="020B0502040204020203" pitchFamily="34" charset="0"/>
              </a:endParaRPr>
            </a:p>
          </p:txBody>
        </p:sp>
        <p:sp>
          <p:nvSpPr>
            <p:cNvPr id="10" name="Flowchart: Terminator 9">
              <a:extLst>
                <a:ext uri="{FF2B5EF4-FFF2-40B4-BE49-F238E27FC236}">
                  <a16:creationId xmlns:a16="http://schemas.microsoft.com/office/drawing/2014/main" id="{7D5005EE-070A-456C-A6DC-9179FFE65BAE}"/>
                </a:ext>
              </a:extLst>
            </p:cNvPr>
            <p:cNvSpPr/>
            <p:nvPr/>
          </p:nvSpPr>
          <p:spPr>
            <a:xfrm>
              <a:off x="2695881" y="3798283"/>
              <a:ext cx="3128208" cy="940598"/>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r>
                <a:rPr lang="en-US" sz="3200" dirty="0">
                  <a:solidFill>
                    <a:schemeClr val="tx1"/>
                  </a:solidFill>
                  <a:latin typeface="Segoe UI" panose="020B0502040204020203" pitchFamily="34" charset="0"/>
                  <a:ea typeface="Segoe UI Black" panose="020B0A02040204020203" pitchFamily="34" charset="0"/>
                  <a:cs typeface="Segoe UI" panose="020B0502040204020203" pitchFamily="34" charset="0"/>
                </a:rPr>
                <a:t>CLIENTES</a:t>
              </a:r>
            </a:p>
          </p:txBody>
        </p:sp>
        <p:sp>
          <p:nvSpPr>
            <p:cNvPr id="11" name="Oval 10">
              <a:extLst>
                <a:ext uri="{FF2B5EF4-FFF2-40B4-BE49-F238E27FC236}">
                  <a16:creationId xmlns:a16="http://schemas.microsoft.com/office/drawing/2014/main" id="{6014EC7F-4D55-4AE8-8C2F-354EED7FA323}"/>
                </a:ext>
              </a:extLst>
            </p:cNvPr>
            <p:cNvSpPr/>
            <p:nvPr/>
          </p:nvSpPr>
          <p:spPr>
            <a:xfrm>
              <a:off x="2828231" y="3857102"/>
              <a:ext cx="822960" cy="822960"/>
            </a:xfrm>
            <a:prstGeom prst="ellipse">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2</a:t>
              </a:r>
            </a:p>
          </p:txBody>
        </p:sp>
        <p:pic>
          <p:nvPicPr>
            <p:cNvPr id="12" name="Picture 11">
              <a:extLst>
                <a:ext uri="{FF2B5EF4-FFF2-40B4-BE49-F238E27FC236}">
                  <a16:creationId xmlns:a16="http://schemas.microsoft.com/office/drawing/2014/main" id="{3385FE51-5DE9-40E8-BB85-FF059A0DEC99}"/>
                </a:ext>
              </a:extLst>
            </p:cNvPr>
            <p:cNvPicPr>
              <a:picLocks noChangeAspect="1"/>
            </p:cNvPicPr>
            <p:nvPr/>
          </p:nvPicPr>
          <p:blipFill>
            <a:blip r:embed="rId2"/>
            <a:stretch>
              <a:fillRect/>
            </a:stretch>
          </p:blipFill>
          <p:spPr>
            <a:xfrm>
              <a:off x="5824089" y="4032918"/>
              <a:ext cx="1161262" cy="471328"/>
            </a:xfrm>
            <a:prstGeom prst="rect">
              <a:avLst/>
            </a:prstGeom>
          </p:spPr>
        </p:pic>
      </p:grpSp>
      <p:pic>
        <p:nvPicPr>
          <p:cNvPr id="13" name="Picture 12" descr="Graphical user interface, text&#10;&#10;Description automatically generated">
            <a:extLst>
              <a:ext uri="{FF2B5EF4-FFF2-40B4-BE49-F238E27FC236}">
                <a16:creationId xmlns:a16="http://schemas.microsoft.com/office/drawing/2014/main" id="{4C5971CF-DF3D-8752-9323-0755108829F7}"/>
              </a:ext>
            </a:extLst>
          </p:cNvPr>
          <p:cNvPicPr>
            <a:picLocks noChangeAspect="1"/>
          </p:cNvPicPr>
          <p:nvPr/>
        </p:nvPicPr>
        <p:blipFill>
          <a:blip r:embed="rId3"/>
          <a:stretch>
            <a:fillRect/>
          </a:stretch>
        </p:blipFill>
        <p:spPr>
          <a:xfrm>
            <a:off x="6096000" y="1364598"/>
            <a:ext cx="5491232" cy="2727433"/>
          </a:xfrm>
          <a:prstGeom prst="rect">
            <a:avLst/>
          </a:prstGeom>
        </p:spPr>
      </p:pic>
      <p:pic>
        <p:nvPicPr>
          <p:cNvPr id="6" name="Picture 5" descr="Text&#10;&#10;Description automatically generated">
            <a:extLst>
              <a:ext uri="{FF2B5EF4-FFF2-40B4-BE49-F238E27FC236}">
                <a16:creationId xmlns:a16="http://schemas.microsoft.com/office/drawing/2014/main" id="{CB383108-5712-B20D-B12F-28367AC5951D}"/>
              </a:ext>
            </a:extLst>
          </p:cNvPr>
          <p:cNvPicPr>
            <a:picLocks noChangeAspect="1"/>
          </p:cNvPicPr>
          <p:nvPr/>
        </p:nvPicPr>
        <p:blipFill>
          <a:blip r:embed="rId4"/>
          <a:stretch>
            <a:fillRect/>
          </a:stretch>
        </p:blipFill>
        <p:spPr>
          <a:xfrm>
            <a:off x="410201" y="1481529"/>
            <a:ext cx="5497613" cy="2610502"/>
          </a:xfrm>
          <a:prstGeom prst="rect">
            <a:avLst/>
          </a:prstGeom>
        </p:spPr>
      </p:pic>
      <p:pic>
        <p:nvPicPr>
          <p:cNvPr id="17" name="Picture 16" descr="Text&#10;&#10;Description automatically generated">
            <a:extLst>
              <a:ext uri="{FF2B5EF4-FFF2-40B4-BE49-F238E27FC236}">
                <a16:creationId xmlns:a16="http://schemas.microsoft.com/office/drawing/2014/main" id="{9190BA5B-E488-7015-A05C-CE4A104B59B8}"/>
              </a:ext>
            </a:extLst>
          </p:cNvPr>
          <p:cNvPicPr>
            <a:picLocks noChangeAspect="1"/>
          </p:cNvPicPr>
          <p:nvPr/>
        </p:nvPicPr>
        <p:blipFill>
          <a:blip r:embed="rId5"/>
          <a:stretch>
            <a:fillRect/>
          </a:stretch>
        </p:blipFill>
        <p:spPr>
          <a:xfrm>
            <a:off x="6001191" y="1389692"/>
            <a:ext cx="5586042" cy="2702339"/>
          </a:xfrm>
          <a:prstGeom prst="rect">
            <a:avLst/>
          </a:prstGeom>
        </p:spPr>
      </p:pic>
    </p:spTree>
    <p:extLst>
      <p:ext uri="{BB962C8B-B14F-4D97-AF65-F5344CB8AC3E}">
        <p14:creationId xmlns:p14="http://schemas.microsoft.com/office/powerpoint/2010/main" val="1916816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B8054EE-89E1-42D1-A166-58C28FEFB420}"/>
              </a:ext>
            </a:extLst>
          </p:cNvPr>
          <p:cNvSpPr txBox="1"/>
          <p:nvPr/>
        </p:nvSpPr>
        <p:spPr>
          <a:xfrm>
            <a:off x="410201" y="177911"/>
            <a:ext cx="3791423" cy="584775"/>
          </a:xfrm>
          <a:prstGeom prst="rect">
            <a:avLst/>
          </a:prstGeom>
          <a:noFill/>
        </p:spPr>
        <p:txBody>
          <a:bodyPr wrap="none" rtlCol="0">
            <a:spAutoFit/>
          </a:bodyPr>
          <a:lstStyle/>
          <a:p>
            <a:r>
              <a:rPr lang="es-CR" sz="3200" dirty="0">
                <a:latin typeface="Segoe UI" panose="020B0502040204020203" pitchFamily="34" charset="0"/>
                <a:cs typeface="Segoe UI" panose="020B0502040204020203" pitchFamily="34" charset="0"/>
              </a:rPr>
              <a:t>Cálculos de Clientes</a:t>
            </a:r>
          </a:p>
        </p:txBody>
      </p:sp>
      <p:grpSp>
        <p:nvGrpSpPr>
          <p:cNvPr id="8" name="Group 7">
            <a:extLst>
              <a:ext uri="{FF2B5EF4-FFF2-40B4-BE49-F238E27FC236}">
                <a16:creationId xmlns:a16="http://schemas.microsoft.com/office/drawing/2014/main" id="{B50A3937-4AC0-47B4-888E-502F7C4FE7EE}"/>
              </a:ext>
            </a:extLst>
          </p:cNvPr>
          <p:cNvGrpSpPr/>
          <p:nvPr/>
        </p:nvGrpSpPr>
        <p:grpSpPr>
          <a:xfrm>
            <a:off x="7397496" y="41641"/>
            <a:ext cx="4384303" cy="940598"/>
            <a:chOff x="2695881" y="3798283"/>
            <a:chExt cx="4384303" cy="940598"/>
          </a:xfrm>
        </p:grpSpPr>
        <p:sp>
          <p:nvSpPr>
            <p:cNvPr id="9" name="Flowchart: Terminator 8">
              <a:extLst>
                <a:ext uri="{FF2B5EF4-FFF2-40B4-BE49-F238E27FC236}">
                  <a16:creationId xmlns:a16="http://schemas.microsoft.com/office/drawing/2014/main" id="{4AE23AF6-E00F-4BE5-B1B2-EFA0302AB53D}"/>
                </a:ext>
              </a:extLst>
            </p:cNvPr>
            <p:cNvSpPr/>
            <p:nvPr/>
          </p:nvSpPr>
          <p:spPr>
            <a:xfrm>
              <a:off x="5005942" y="3798283"/>
              <a:ext cx="2074242" cy="940598"/>
            </a:xfrm>
            <a:prstGeom prst="flowChartTerminator">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endParaRPr lang="en-US" sz="3200" dirty="0">
                <a:latin typeface="Segoe UI" panose="020B0502040204020203" pitchFamily="34" charset="0"/>
                <a:ea typeface="Segoe UI Black" panose="020B0A02040204020203" pitchFamily="34" charset="0"/>
                <a:cs typeface="Segoe UI" panose="020B0502040204020203" pitchFamily="34" charset="0"/>
              </a:endParaRPr>
            </a:p>
          </p:txBody>
        </p:sp>
        <p:sp>
          <p:nvSpPr>
            <p:cNvPr id="10" name="Flowchart: Terminator 9">
              <a:extLst>
                <a:ext uri="{FF2B5EF4-FFF2-40B4-BE49-F238E27FC236}">
                  <a16:creationId xmlns:a16="http://schemas.microsoft.com/office/drawing/2014/main" id="{7D5005EE-070A-456C-A6DC-9179FFE65BAE}"/>
                </a:ext>
              </a:extLst>
            </p:cNvPr>
            <p:cNvSpPr/>
            <p:nvPr/>
          </p:nvSpPr>
          <p:spPr>
            <a:xfrm>
              <a:off x="2695881" y="3798283"/>
              <a:ext cx="3128208" cy="940598"/>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r>
                <a:rPr lang="en-US" sz="3200" dirty="0">
                  <a:solidFill>
                    <a:schemeClr val="tx1"/>
                  </a:solidFill>
                  <a:latin typeface="Segoe UI" panose="020B0502040204020203" pitchFamily="34" charset="0"/>
                  <a:ea typeface="Segoe UI Black" panose="020B0A02040204020203" pitchFamily="34" charset="0"/>
                  <a:cs typeface="Segoe UI" panose="020B0502040204020203" pitchFamily="34" charset="0"/>
                </a:rPr>
                <a:t>CLIENTES</a:t>
              </a:r>
            </a:p>
          </p:txBody>
        </p:sp>
        <p:sp>
          <p:nvSpPr>
            <p:cNvPr id="11" name="Oval 10">
              <a:extLst>
                <a:ext uri="{FF2B5EF4-FFF2-40B4-BE49-F238E27FC236}">
                  <a16:creationId xmlns:a16="http://schemas.microsoft.com/office/drawing/2014/main" id="{6014EC7F-4D55-4AE8-8C2F-354EED7FA323}"/>
                </a:ext>
              </a:extLst>
            </p:cNvPr>
            <p:cNvSpPr/>
            <p:nvPr/>
          </p:nvSpPr>
          <p:spPr>
            <a:xfrm>
              <a:off x="2828231" y="3857102"/>
              <a:ext cx="822960" cy="822960"/>
            </a:xfrm>
            <a:prstGeom prst="ellipse">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2</a:t>
              </a:r>
            </a:p>
          </p:txBody>
        </p:sp>
        <p:pic>
          <p:nvPicPr>
            <p:cNvPr id="12" name="Picture 11">
              <a:extLst>
                <a:ext uri="{FF2B5EF4-FFF2-40B4-BE49-F238E27FC236}">
                  <a16:creationId xmlns:a16="http://schemas.microsoft.com/office/drawing/2014/main" id="{3385FE51-5DE9-40E8-BB85-FF059A0DEC99}"/>
                </a:ext>
              </a:extLst>
            </p:cNvPr>
            <p:cNvPicPr>
              <a:picLocks noChangeAspect="1"/>
            </p:cNvPicPr>
            <p:nvPr/>
          </p:nvPicPr>
          <p:blipFill>
            <a:blip r:embed="rId2"/>
            <a:stretch>
              <a:fillRect/>
            </a:stretch>
          </p:blipFill>
          <p:spPr>
            <a:xfrm>
              <a:off x="5824089" y="4032918"/>
              <a:ext cx="1161262" cy="471328"/>
            </a:xfrm>
            <a:prstGeom prst="rect">
              <a:avLst/>
            </a:prstGeom>
          </p:spPr>
        </p:pic>
      </p:grpSp>
      <p:pic>
        <p:nvPicPr>
          <p:cNvPr id="4" name="Picture 3" descr="Graphical user interface, text&#10;&#10;Description automatically generated">
            <a:extLst>
              <a:ext uri="{FF2B5EF4-FFF2-40B4-BE49-F238E27FC236}">
                <a16:creationId xmlns:a16="http://schemas.microsoft.com/office/drawing/2014/main" id="{EC6E8DF3-EA2D-E297-EC75-4141099874BA}"/>
              </a:ext>
            </a:extLst>
          </p:cNvPr>
          <p:cNvPicPr>
            <a:picLocks noChangeAspect="1"/>
          </p:cNvPicPr>
          <p:nvPr/>
        </p:nvPicPr>
        <p:blipFill>
          <a:blip r:embed="rId3"/>
          <a:stretch>
            <a:fillRect/>
          </a:stretch>
        </p:blipFill>
        <p:spPr>
          <a:xfrm>
            <a:off x="410201" y="4640741"/>
            <a:ext cx="11184240" cy="1705319"/>
          </a:xfrm>
          <a:prstGeom prst="rect">
            <a:avLst/>
          </a:prstGeom>
        </p:spPr>
      </p:pic>
      <p:pic>
        <p:nvPicPr>
          <p:cNvPr id="6" name="Picture 5" descr="Text&#10;&#10;Description automatically generated">
            <a:extLst>
              <a:ext uri="{FF2B5EF4-FFF2-40B4-BE49-F238E27FC236}">
                <a16:creationId xmlns:a16="http://schemas.microsoft.com/office/drawing/2014/main" id="{CB383108-5712-B20D-B12F-28367AC5951D}"/>
              </a:ext>
            </a:extLst>
          </p:cNvPr>
          <p:cNvPicPr>
            <a:picLocks noChangeAspect="1"/>
          </p:cNvPicPr>
          <p:nvPr/>
        </p:nvPicPr>
        <p:blipFill>
          <a:blip r:embed="rId4"/>
          <a:stretch>
            <a:fillRect/>
          </a:stretch>
        </p:blipFill>
        <p:spPr>
          <a:xfrm>
            <a:off x="410201" y="1481529"/>
            <a:ext cx="5497613" cy="2610502"/>
          </a:xfrm>
          <a:prstGeom prst="rect">
            <a:avLst/>
          </a:prstGeom>
        </p:spPr>
      </p:pic>
      <p:pic>
        <p:nvPicPr>
          <p:cNvPr id="17" name="Picture 16" descr="Text&#10;&#10;Description automatically generated">
            <a:extLst>
              <a:ext uri="{FF2B5EF4-FFF2-40B4-BE49-F238E27FC236}">
                <a16:creationId xmlns:a16="http://schemas.microsoft.com/office/drawing/2014/main" id="{9190BA5B-E488-7015-A05C-CE4A104B59B8}"/>
              </a:ext>
            </a:extLst>
          </p:cNvPr>
          <p:cNvPicPr>
            <a:picLocks noChangeAspect="1"/>
          </p:cNvPicPr>
          <p:nvPr/>
        </p:nvPicPr>
        <p:blipFill>
          <a:blip r:embed="rId5"/>
          <a:stretch>
            <a:fillRect/>
          </a:stretch>
        </p:blipFill>
        <p:spPr>
          <a:xfrm>
            <a:off x="6001191" y="1389692"/>
            <a:ext cx="5586042" cy="2702339"/>
          </a:xfrm>
          <a:prstGeom prst="rect">
            <a:avLst/>
          </a:prstGeom>
        </p:spPr>
      </p:pic>
    </p:spTree>
    <p:extLst>
      <p:ext uri="{BB962C8B-B14F-4D97-AF65-F5344CB8AC3E}">
        <p14:creationId xmlns:p14="http://schemas.microsoft.com/office/powerpoint/2010/main" val="4107681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0647A-AE34-3B24-BBCE-AB571079C396}"/>
              </a:ext>
            </a:extLst>
          </p:cNvPr>
          <p:cNvSpPr>
            <a:spLocks noGrp="1"/>
          </p:cNvSpPr>
          <p:nvPr>
            <p:ph type="title"/>
          </p:nvPr>
        </p:nvSpPr>
        <p:spPr/>
        <p:txBody>
          <a:bodyPr/>
          <a:lstStyle/>
          <a:p>
            <a:r>
              <a:rPr lang="es-CR" dirty="0"/>
              <a:t>Análisis de Clientes</a:t>
            </a:r>
          </a:p>
        </p:txBody>
      </p:sp>
      <p:sp>
        <p:nvSpPr>
          <p:cNvPr id="4" name="Text Placeholder 3">
            <a:extLst>
              <a:ext uri="{FF2B5EF4-FFF2-40B4-BE49-F238E27FC236}">
                <a16:creationId xmlns:a16="http://schemas.microsoft.com/office/drawing/2014/main" id="{A2ED2A03-BBE1-FD6B-0A9A-D5EB90C552A0}"/>
              </a:ext>
            </a:extLst>
          </p:cNvPr>
          <p:cNvSpPr>
            <a:spLocks noGrp="1"/>
          </p:cNvSpPr>
          <p:nvPr>
            <p:ph type="body" sz="half" idx="2"/>
          </p:nvPr>
        </p:nvSpPr>
        <p:spPr/>
        <p:txBody>
          <a:bodyPr/>
          <a:lstStyle/>
          <a:p>
            <a:r>
              <a:rPr lang="es-CR" sz="2800" dirty="0"/>
              <a:t>Visualización  “</a:t>
            </a:r>
            <a:r>
              <a:rPr lang="es-CR" sz="2800" dirty="0" err="1"/>
              <a:t>Stacked</a:t>
            </a:r>
            <a:r>
              <a:rPr lang="es-CR" sz="2800" dirty="0"/>
              <a:t> Bar” comparativo de clientes vs ventas</a:t>
            </a:r>
          </a:p>
        </p:txBody>
      </p:sp>
      <p:pic>
        <p:nvPicPr>
          <p:cNvPr id="12" name="Content Placeholder 11">
            <a:extLst>
              <a:ext uri="{FF2B5EF4-FFF2-40B4-BE49-F238E27FC236}">
                <a16:creationId xmlns:a16="http://schemas.microsoft.com/office/drawing/2014/main" id="{AA2A6494-A029-B9FC-2DCA-5F5AAB6EDE19}"/>
              </a:ext>
            </a:extLst>
          </p:cNvPr>
          <p:cNvPicPr>
            <a:picLocks noGrp="1" noChangeAspect="1"/>
          </p:cNvPicPr>
          <p:nvPr>
            <p:ph idx="1"/>
          </p:nvPr>
        </p:nvPicPr>
        <p:blipFill>
          <a:blip r:embed="rId3"/>
          <a:srcRect/>
          <a:stretch/>
        </p:blipFill>
        <p:spPr>
          <a:xfrm>
            <a:off x="4710906" y="1534160"/>
            <a:ext cx="6837997" cy="4558665"/>
          </a:xfrm>
          <a:prstGeom prst="rect">
            <a:avLst/>
          </a:prstGeom>
        </p:spPr>
      </p:pic>
    </p:spTree>
    <p:extLst>
      <p:ext uri="{BB962C8B-B14F-4D97-AF65-F5344CB8AC3E}">
        <p14:creationId xmlns:p14="http://schemas.microsoft.com/office/powerpoint/2010/main" val="3157089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B8054EE-89E1-42D1-A166-58C28FEFB420}"/>
              </a:ext>
            </a:extLst>
          </p:cNvPr>
          <p:cNvSpPr txBox="1"/>
          <p:nvPr/>
        </p:nvSpPr>
        <p:spPr>
          <a:xfrm>
            <a:off x="410201" y="177911"/>
            <a:ext cx="3219151" cy="584775"/>
          </a:xfrm>
          <a:prstGeom prst="rect">
            <a:avLst/>
          </a:prstGeom>
          <a:noFill/>
        </p:spPr>
        <p:txBody>
          <a:bodyPr wrap="none" rtlCol="0">
            <a:spAutoFit/>
          </a:bodyPr>
          <a:lstStyle/>
          <a:p>
            <a:r>
              <a:rPr lang="es-CR" sz="3200" dirty="0">
                <a:latin typeface="Segoe UI" panose="020B0502040204020203" pitchFamily="34" charset="0"/>
                <a:cs typeface="Segoe UI" panose="020B0502040204020203" pitchFamily="34" charset="0"/>
              </a:rPr>
              <a:t>Clientes por Mes</a:t>
            </a:r>
          </a:p>
        </p:txBody>
      </p:sp>
      <p:grpSp>
        <p:nvGrpSpPr>
          <p:cNvPr id="18" name="Group 17">
            <a:extLst>
              <a:ext uri="{FF2B5EF4-FFF2-40B4-BE49-F238E27FC236}">
                <a16:creationId xmlns:a16="http://schemas.microsoft.com/office/drawing/2014/main" id="{04BE28CB-3CB9-D270-1AD4-4E89DA988600}"/>
              </a:ext>
            </a:extLst>
          </p:cNvPr>
          <p:cNvGrpSpPr/>
          <p:nvPr/>
        </p:nvGrpSpPr>
        <p:grpSpPr>
          <a:xfrm>
            <a:off x="7397496" y="0"/>
            <a:ext cx="4384303" cy="940598"/>
            <a:chOff x="3885402" y="2268630"/>
            <a:chExt cx="4384303" cy="940598"/>
          </a:xfrm>
        </p:grpSpPr>
        <p:sp>
          <p:nvSpPr>
            <p:cNvPr id="19" name="Flowchart: Terminator 18">
              <a:extLst>
                <a:ext uri="{FF2B5EF4-FFF2-40B4-BE49-F238E27FC236}">
                  <a16:creationId xmlns:a16="http://schemas.microsoft.com/office/drawing/2014/main" id="{A121BF73-1CE1-2964-A6EA-7C7D33A68D35}"/>
                </a:ext>
              </a:extLst>
            </p:cNvPr>
            <p:cNvSpPr/>
            <p:nvPr/>
          </p:nvSpPr>
          <p:spPr>
            <a:xfrm>
              <a:off x="6195463" y="2268630"/>
              <a:ext cx="2074242" cy="940598"/>
            </a:xfrm>
            <a:prstGeom prst="flowChartTerminator">
              <a:avLst/>
            </a:prstGeom>
            <a:solidFill>
              <a:srgbClr val="33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endParaRPr lang="en-US" sz="3200" dirty="0">
                <a:latin typeface="Segoe UI" panose="020B0502040204020203" pitchFamily="34" charset="0"/>
                <a:ea typeface="Segoe UI Black" panose="020B0A02040204020203" pitchFamily="34" charset="0"/>
                <a:cs typeface="Segoe UI" panose="020B0502040204020203" pitchFamily="34" charset="0"/>
              </a:endParaRPr>
            </a:p>
          </p:txBody>
        </p:sp>
        <p:sp>
          <p:nvSpPr>
            <p:cNvPr id="20" name="Flowchart: Terminator 19">
              <a:extLst>
                <a:ext uri="{FF2B5EF4-FFF2-40B4-BE49-F238E27FC236}">
                  <a16:creationId xmlns:a16="http://schemas.microsoft.com/office/drawing/2014/main" id="{720BE904-5593-19AB-3B28-65B9C2A1C762}"/>
                </a:ext>
              </a:extLst>
            </p:cNvPr>
            <p:cNvSpPr/>
            <p:nvPr/>
          </p:nvSpPr>
          <p:spPr>
            <a:xfrm>
              <a:off x="3885402" y="2268630"/>
              <a:ext cx="3128208" cy="940598"/>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r>
                <a:rPr lang="en-US" sz="1600" dirty="0">
                  <a:solidFill>
                    <a:schemeClr val="tx1"/>
                  </a:solidFill>
                  <a:latin typeface="Segoe UI" panose="020B0502040204020203" pitchFamily="34" charset="0"/>
                  <a:ea typeface="Segoe UI Black" panose="020B0A02040204020203" pitchFamily="34" charset="0"/>
                  <a:cs typeface="Segoe UI" panose="020B0502040204020203" pitchFamily="34" charset="0"/>
                </a:rPr>
                <a:t>CLIENTES</a:t>
              </a:r>
              <a:br>
                <a:rPr lang="en-US" sz="1600" dirty="0">
                  <a:solidFill>
                    <a:schemeClr val="tx1"/>
                  </a:solidFill>
                  <a:latin typeface="Segoe UI" panose="020B0502040204020203" pitchFamily="34" charset="0"/>
                  <a:ea typeface="Segoe UI Black" panose="020B0A02040204020203" pitchFamily="34" charset="0"/>
                  <a:cs typeface="Segoe UI" panose="020B0502040204020203" pitchFamily="34" charset="0"/>
                </a:rPr>
              </a:br>
              <a:r>
                <a:rPr lang="en-US" sz="1600" dirty="0">
                  <a:solidFill>
                    <a:schemeClr val="tx1"/>
                  </a:solidFill>
                  <a:latin typeface="Segoe UI" panose="020B0502040204020203" pitchFamily="34" charset="0"/>
                  <a:ea typeface="Segoe UI Black" panose="020B0A02040204020203" pitchFamily="34" charset="0"/>
                  <a:cs typeface="Segoe UI" panose="020B0502040204020203" pitchFamily="34" charset="0"/>
                </a:rPr>
                <a:t>PERDIDOS</a:t>
              </a:r>
            </a:p>
          </p:txBody>
        </p:sp>
        <p:sp>
          <p:nvSpPr>
            <p:cNvPr id="21" name="Oval 20">
              <a:extLst>
                <a:ext uri="{FF2B5EF4-FFF2-40B4-BE49-F238E27FC236}">
                  <a16:creationId xmlns:a16="http://schemas.microsoft.com/office/drawing/2014/main" id="{65052415-9EBF-F0EC-679E-DB33CE5651FD}"/>
                </a:ext>
              </a:extLst>
            </p:cNvPr>
            <p:cNvSpPr/>
            <p:nvPr/>
          </p:nvSpPr>
          <p:spPr>
            <a:xfrm>
              <a:off x="4017752" y="2327449"/>
              <a:ext cx="822960" cy="822960"/>
            </a:xfrm>
            <a:prstGeom prst="ellipse">
              <a:avLst/>
            </a:prstGeom>
            <a:solidFill>
              <a:srgbClr val="33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3</a:t>
              </a:r>
            </a:p>
          </p:txBody>
        </p:sp>
        <p:grpSp>
          <p:nvGrpSpPr>
            <p:cNvPr id="22" name="Group 21">
              <a:extLst>
                <a:ext uri="{FF2B5EF4-FFF2-40B4-BE49-F238E27FC236}">
                  <a16:creationId xmlns:a16="http://schemas.microsoft.com/office/drawing/2014/main" id="{B9DAB863-D8B1-2524-893C-DB135B4A9474}"/>
                </a:ext>
              </a:extLst>
            </p:cNvPr>
            <p:cNvGrpSpPr/>
            <p:nvPr/>
          </p:nvGrpSpPr>
          <p:grpSpPr>
            <a:xfrm>
              <a:off x="7080184" y="2327449"/>
              <a:ext cx="948529" cy="625925"/>
              <a:chOff x="6467475" y="447436"/>
              <a:chExt cx="1594852" cy="1052427"/>
            </a:xfrm>
          </p:grpSpPr>
          <p:pic>
            <p:nvPicPr>
              <p:cNvPr id="23" name="Picture 22">
                <a:extLst>
                  <a:ext uri="{FF2B5EF4-FFF2-40B4-BE49-F238E27FC236}">
                    <a16:creationId xmlns:a16="http://schemas.microsoft.com/office/drawing/2014/main" id="{3B4E733E-1C20-1A83-BEEB-62A66E882D7C}"/>
                  </a:ext>
                </a:extLst>
              </p:cNvPr>
              <p:cNvPicPr>
                <a:picLocks noChangeAspect="1"/>
              </p:cNvPicPr>
              <p:nvPr/>
            </p:nvPicPr>
            <p:blipFill>
              <a:blip r:embed="rId2"/>
              <a:stretch>
                <a:fillRect/>
              </a:stretch>
            </p:blipFill>
            <p:spPr>
              <a:xfrm>
                <a:off x="6984756" y="447436"/>
                <a:ext cx="1077571" cy="1052427"/>
              </a:xfrm>
              <a:prstGeom prst="rect">
                <a:avLst/>
              </a:prstGeom>
            </p:spPr>
          </p:pic>
          <p:sp>
            <p:nvSpPr>
              <p:cNvPr id="24" name="Rectangle 23">
                <a:extLst>
                  <a:ext uri="{FF2B5EF4-FFF2-40B4-BE49-F238E27FC236}">
                    <a16:creationId xmlns:a16="http://schemas.microsoft.com/office/drawing/2014/main" id="{01B3320D-D327-09BB-315A-EDEAFE16928C}"/>
                  </a:ext>
                </a:extLst>
              </p:cNvPr>
              <p:cNvSpPr/>
              <p:nvPr/>
            </p:nvSpPr>
            <p:spPr>
              <a:xfrm>
                <a:off x="6467475" y="1014984"/>
                <a:ext cx="517282" cy="265176"/>
              </a:xfrm>
              <a:prstGeom prst="rec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grpSp>
      </p:grpSp>
      <p:pic>
        <p:nvPicPr>
          <p:cNvPr id="3" name="Picture 2">
            <a:extLst>
              <a:ext uri="{FF2B5EF4-FFF2-40B4-BE49-F238E27FC236}">
                <a16:creationId xmlns:a16="http://schemas.microsoft.com/office/drawing/2014/main" id="{1DDC09DB-DE9D-AE61-102C-E5BBB4A77872}"/>
              </a:ext>
            </a:extLst>
          </p:cNvPr>
          <p:cNvPicPr>
            <a:picLocks noChangeAspect="1"/>
          </p:cNvPicPr>
          <p:nvPr/>
        </p:nvPicPr>
        <p:blipFill>
          <a:blip r:embed="rId3"/>
          <a:stretch>
            <a:fillRect/>
          </a:stretch>
        </p:blipFill>
        <p:spPr>
          <a:xfrm>
            <a:off x="410201" y="2844226"/>
            <a:ext cx="10964522" cy="584774"/>
          </a:xfrm>
          <a:prstGeom prst="rect">
            <a:avLst/>
          </a:prstGeom>
        </p:spPr>
      </p:pic>
    </p:spTree>
    <p:extLst>
      <p:ext uri="{BB962C8B-B14F-4D97-AF65-F5344CB8AC3E}">
        <p14:creationId xmlns:p14="http://schemas.microsoft.com/office/powerpoint/2010/main" val="1454636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B8054EE-89E1-42D1-A166-58C28FEFB420}"/>
              </a:ext>
            </a:extLst>
          </p:cNvPr>
          <p:cNvSpPr txBox="1"/>
          <p:nvPr/>
        </p:nvSpPr>
        <p:spPr>
          <a:xfrm>
            <a:off x="410201" y="177911"/>
            <a:ext cx="3219151" cy="584775"/>
          </a:xfrm>
          <a:prstGeom prst="rect">
            <a:avLst/>
          </a:prstGeom>
          <a:noFill/>
        </p:spPr>
        <p:txBody>
          <a:bodyPr wrap="none" rtlCol="0">
            <a:spAutoFit/>
          </a:bodyPr>
          <a:lstStyle/>
          <a:p>
            <a:r>
              <a:rPr lang="es-CR" sz="3200" dirty="0">
                <a:latin typeface="Segoe UI" panose="020B0502040204020203" pitchFamily="34" charset="0"/>
                <a:cs typeface="Segoe UI" panose="020B0502040204020203" pitchFamily="34" charset="0"/>
              </a:rPr>
              <a:t>Clientes por Mes</a:t>
            </a:r>
          </a:p>
        </p:txBody>
      </p:sp>
      <p:grpSp>
        <p:nvGrpSpPr>
          <p:cNvPr id="18" name="Group 17">
            <a:extLst>
              <a:ext uri="{FF2B5EF4-FFF2-40B4-BE49-F238E27FC236}">
                <a16:creationId xmlns:a16="http://schemas.microsoft.com/office/drawing/2014/main" id="{04BE28CB-3CB9-D270-1AD4-4E89DA988600}"/>
              </a:ext>
            </a:extLst>
          </p:cNvPr>
          <p:cNvGrpSpPr/>
          <p:nvPr/>
        </p:nvGrpSpPr>
        <p:grpSpPr>
          <a:xfrm>
            <a:off x="7397496" y="0"/>
            <a:ext cx="4384303" cy="940598"/>
            <a:chOff x="3885402" y="2268630"/>
            <a:chExt cx="4384303" cy="940598"/>
          </a:xfrm>
        </p:grpSpPr>
        <p:sp>
          <p:nvSpPr>
            <p:cNvPr id="19" name="Flowchart: Terminator 18">
              <a:extLst>
                <a:ext uri="{FF2B5EF4-FFF2-40B4-BE49-F238E27FC236}">
                  <a16:creationId xmlns:a16="http://schemas.microsoft.com/office/drawing/2014/main" id="{A121BF73-1CE1-2964-A6EA-7C7D33A68D35}"/>
                </a:ext>
              </a:extLst>
            </p:cNvPr>
            <p:cNvSpPr/>
            <p:nvPr/>
          </p:nvSpPr>
          <p:spPr>
            <a:xfrm>
              <a:off x="6195463" y="2268630"/>
              <a:ext cx="2074242" cy="940598"/>
            </a:xfrm>
            <a:prstGeom prst="flowChartTerminator">
              <a:avLst/>
            </a:prstGeom>
            <a:solidFill>
              <a:srgbClr val="33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endParaRPr lang="en-US" sz="3200" dirty="0">
                <a:latin typeface="Segoe UI" panose="020B0502040204020203" pitchFamily="34" charset="0"/>
                <a:ea typeface="Segoe UI Black" panose="020B0A02040204020203" pitchFamily="34" charset="0"/>
                <a:cs typeface="Segoe UI" panose="020B0502040204020203" pitchFamily="34" charset="0"/>
              </a:endParaRPr>
            </a:p>
          </p:txBody>
        </p:sp>
        <p:sp>
          <p:nvSpPr>
            <p:cNvPr id="20" name="Flowchart: Terminator 19">
              <a:extLst>
                <a:ext uri="{FF2B5EF4-FFF2-40B4-BE49-F238E27FC236}">
                  <a16:creationId xmlns:a16="http://schemas.microsoft.com/office/drawing/2014/main" id="{720BE904-5593-19AB-3B28-65B9C2A1C762}"/>
                </a:ext>
              </a:extLst>
            </p:cNvPr>
            <p:cNvSpPr/>
            <p:nvPr/>
          </p:nvSpPr>
          <p:spPr>
            <a:xfrm>
              <a:off x="3885402" y="2268630"/>
              <a:ext cx="3128208" cy="940598"/>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0080" algn="ctr"/>
              <a:r>
                <a:rPr lang="en-US" sz="1600" dirty="0">
                  <a:solidFill>
                    <a:schemeClr val="tx1"/>
                  </a:solidFill>
                  <a:latin typeface="Segoe UI" panose="020B0502040204020203" pitchFamily="34" charset="0"/>
                  <a:ea typeface="Segoe UI Black" panose="020B0A02040204020203" pitchFamily="34" charset="0"/>
                  <a:cs typeface="Segoe UI" panose="020B0502040204020203" pitchFamily="34" charset="0"/>
                </a:rPr>
                <a:t>CLIENTES</a:t>
              </a:r>
              <a:br>
                <a:rPr lang="en-US" sz="1600" dirty="0">
                  <a:solidFill>
                    <a:schemeClr val="tx1"/>
                  </a:solidFill>
                  <a:latin typeface="Segoe UI" panose="020B0502040204020203" pitchFamily="34" charset="0"/>
                  <a:ea typeface="Segoe UI Black" panose="020B0A02040204020203" pitchFamily="34" charset="0"/>
                  <a:cs typeface="Segoe UI" panose="020B0502040204020203" pitchFamily="34" charset="0"/>
                </a:rPr>
              </a:br>
              <a:r>
                <a:rPr lang="en-US" sz="1600" dirty="0">
                  <a:solidFill>
                    <a:schemeClr val="tx1"/>
                  </a:solidFill>
                  <a:latin typeface="Segoe UI" panose="020B0502040204020203" pitchFamily="34" charset="0"/>
                  <a:ea typeface="Segoe UI Black" panose="020B0A02040204020203" pitchFamily="34" charset="0"/>
                  <a:cs typeface="Segoe UI" panose="020B0502040204020203" pitchFamily="34" charset="0"/>
                </a:rPr>
                <a:t>PERDIDOS</a:t>
              </a:r>
            </a:p>
          </p:txBody>
        </p:sp>
        <p:sp>
          <p:nvSpPr>
            <p:cNvPr id="21" name="Oval 20">
              <a:extLst>
                <a:ext uri="{FF2B5EF4-FFF2-40B4-BE49-F238E27FC236}">
                  <a16:creationId xmlns:a16="http://schemas.microsoft.com/office/drawing/2014/main" id="{65052415-9EBF-F0EC-679E-DB33CE5651FD}"/>
                </a:ext>
              </a:extLst>
            </p:cNvPr>
            <p:cNvSpPr/>
            <p:nvPr/>
          </p:nvSpPr>
          <p:spPr>
            <a:xfrm>
              <a:off x="4017752" y="2327449"/>
              <a:ext cx="822960" cy="822960"/>
            </a:xfrm>
            <a:prstGeom prst="ellipse">
              <a:avLst/>
            </a:prstGeom>
            <a:solidFill>
              <a:srgbClr val="33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3</a:t>
              </a:r>
            </a:p>
          </p:txBody>
        </p:sp>
        <p:grpSp>
          <p:nvGrpSpPr>
            <p:cNvPr id="22" name="Group 21">
              <a:extLst>
                <a:ext uri="{FF2B5EF4-FFF2-40B4-BE49-F238E27FC236}">
                  <a16:creationId xmlns:a16="http://schemas.microsoft.com/office/drawing/2014/main" id="{B9DAB863-D8B1-2524-893C-DB135B4A9474}"/>
                </a:ext>
              </a:extLst>
            </p:cNvPr>
            <p:cNvGrpSpPr/>
            <p:nvPr/>
          </p:nvGrpSpPr>
          <p:grpSpPr>
            <a:xfrm>
              <a:off x="7080184" y="2327449"/>
              <a:ext cx="948529" cy="625925"/>
              <a:chOff x="6467475" y="447436"/>
              <a:chExt cx="1594852" cy="1052427"/>
            </a:xfrm>
          </p:grpSpPr>
          <p:pic>
            <p:nvPicPr>
              <p:cNvPr id="23" name="Picture 22">
                <a:extLst>
                  <a:ext uri="{FF2B5EF4-FFF2-40B4-BE49-F238E27FC236}">
                    <a16:creationId xmlns:a16="http://schemas.microsoft.com/office/drawing/2014/main" id="{3B4E733E-1C20-1A83-BEEB-62A66E882D7C}"/>
                  </a:ext>
                </a:extLst>
              </p:cNvPr>
              <p:cNvPicPr>
                <a:picLocks noChangeAspect="1"/>
              </p:cNvPicPr>
              <p:nvPr/>
            </p:nvPicPr>
            <p:blipFill>
              <a:blip r:embed="rId2"/>
              <a:stretch>
                <a:fillRect/>
              </a:stretch>
            </p:blipFill>
            <p:spPr>
              <a:xfrm>
                <a:off x="6984756" y="447436"/>
                <a:ext cx="1077571" cy="1052427"/>
              </a:xfrm>
              <a:prstGeom prst="rect">
                <a:avLst/>
              </a:prstGeom>
            </p:spPr>
          </p:pic>
          <p:sp>
            <p:nvSpPr>
              <p:cNvPr id="24" name="Rectangle 23">
                <a:extLst>
                  <a:ext uri="{FF2B5EF4-FFF2-40B4-BE49-F238E27FC236}">
                    <a16:creationId xmlns:a16="http://schemas.microsoft.com/office/drawing/2014/main" id="{01B3320D-D327-09BB-315A-EDEAFE16928C}"/>
                  </a:ext>
                </a:extLst>
              </p:cNvPr>
              <p:cNvSpPr/>
              <p:nvPr/>
            </p:nvSpPr>
            <p:spPr>
              <a:xfrm>
                <a:off x="6467475" y="1014984"/>
                <a:ext cx="517282" cy="265176"/>
              </a:xfrm>
              <a:prstGeom prst="rec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grpSp>
      </p:grpSp>
      <p:pic>
        <p:nvPicPr>
          <p:cNvPr id="4" name="Picture 3" descr="Graphical user interface, text, application&#10;&#10;Description automatically generated">
            <a:extLst>
              <a:ext uri="{FF2B5EF4-FFF2-40B4-BE49-F238E27FC236}">
                <a16:creationId xmlns:a16="http://schemas.microsoft.com/office/drawing/2014/main" id="{17FB2FC9-1ED4-AB94-BA6A-69EA75138F64}"/>
              </a:ext>
            </a:extLst>
          </p:cNvPr>
          <p:cNvPicPr>
            <a:picLocks noChangeAspect="1"/>
          </p:cNvPicPr>
          <p:nvPr/>
        </p:nvPicPr>
        <p:blipFill>
          <a:blip r:embed="rId3"/>
          <a:stretch>
            <a:fillRect/>
          </a:stretch>
        </p:blipFill>
        <p:spPr>
          <a:xfrm>
            <a:off x="239990" y="1142680"/>
            <a:ext cx="5569795" cy="2570675"/>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68694BC9-5072-26E7-FF45-82F6B7080013}"/>
              </a:ext>
            </a:extLst>
          </p:cNvPr>
          <p:cNvPicPr>
            <a:picLocks noChangeAspect="1"/>
          </p:cNvPicPr>
          <p:nvPr/>
        </p:nvPicPr>
        <p:blipFill>
          <a:blip r:embed="rId4"/>
          <a:stretch>
            <a:fillRect/>
          </a:stretch>
        </p:blipFill>
        <p:spPr>
          <a:xfrm>
            <a:off x="5966728" y="1142681"/>
            <a:ext cx="5679145" cy="2570674"/>
          </a:xfrm>
          <a:prstGeom prst="rect">
            <a:avLst/>
          </a:prstGeom>
        </p:spPr>
      </p:pic>
      <p:pic>
        <p:nvPicPr>
          <p:cNvPr id="9" name="Picture 8" descr="Text&#10;&#10;Description automatically generated">
            <a:extLst>
              <a:ext uri="{FF2B5EF4-FFF2-40B4-BE49-F238E27FC236}">
                <a16:creationId xmlns:a16="http://schemas.microsoft.com/office/drawing/2014/main" id="{337F45A6-9561-B495-8E1A-297CB21E71B4}"/>
              </a:ext>
            </a:extLst>
          </p:cNvPr>
          <p:cNvPicPr>
            <a:picLocks noChangeAspect="1"/>
          </p:cNvPicPr>
          <p:nvPr/>
        </p:nvPicPr>
        <p:blipFill>
          <a:blip r:embed="rId5"/>
          <a:stretch>
            <a:fillRect/>
          </a:stretch>
        </p:blipFill>
        <p:spPr>
          <a:xfrm>
            <a:off x="1600670" y="4238316"/>
            <a:ext cx="7943689" cy="1192327"/>
          </a:xfrm>
          <a:prstGeom prst="rect">
            <a:avLst/>
          </a:prstGeom>
        </p:spPr>
      </p:pic>
    </p:spTree>
    <p:extLst>
      <p:ext uri="{BB962C8B-B14F-4D97-AF65-F5344CB8AC3E}">
        <p14:creationId xmlns:p14="http://schemas.microsoft.com/office/powerpoint/2010/main" val="241727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0647A-AE34-3B24-BBCE-AB571079C396}"/>
              </a:ext>
            </a:extLst>
          </p:cNvPr>
          <p:cNvSpPr>
            <a:spLocks noGrp="1"/>
          </p:cNvSpPr>
          <p:nvPr>
            <p:ph type="title"/>
          </p:nvPr>
        </p:nvSpPr>
        <p:spPr/>
        <p:txBody>
          <a:bodyPr/>
          <a:lstStyle/>
          <a:p>
            <a:r>
              <a:rPr lang="es-CR" dirty="0"/>
              <a:t>Análisis de clientes perdidos</a:t>
            </a:r>
          </a:p>
        </p:txBody>
      </p:sp>
      <p:sp>
        <p:nvSpPr>
          <p:cNvPr id="4" name="Text Placeholder 3">
            <a:extLst>
              <a:ext uri="{FF2B5EF4-FFF2-40B4-BE49-F238E27FC236}">
                <a16:creationId xmlns:a16="http://schemas.microsoft.com/office/drawing/2014/main" id="{A2ED2A03-BBE1-FD6B-0A9A-D5EB90C552A0}"/>
              </a:ext>
            </a:extLst>
          </p:cNvPr>
          <p:cNvSpPr>
            <a:spLocks noGrp="1"/>
          </p:cNvSpPr>
          <p:nvPr>
            <p:ph type="body" sz="half" idx="2"/>
          </p:nvPr>
        </p:nvSpPr>
        <p:spPr/>
        <p:txBody>
          <a:bodyPr/>
          <a:lstStyle/>
          <a:p>
            <a:r>
              <a:rPr lang="es-CR" sz="2800" dirty="0"/>
              <a:t>Visualización  de clientes que no han comprado en los últimos meses y perfilamiento</a:t>
            </a:r>
          </a:p>
        </p:txBody>
      </p:sp>
      <p:pic>
        <p:nvPicPr>
          <p:cNvPr id="12" name="Content Placeholder 11">
            <a:extLst>
              <a:ext uri="{FF2B5EF4-FFF2-40B4-BE49-F238E27FC236}">
                <a16:creationId xmlns:a16="http://schemas.microsoft.com/office/drawing/2014/main" id="{AA2A6494-A029-B9FC-2DCA-5F5AAB6EDE19}"/>
              </a:ext>
            </a:extLst>
          </p:cNvPr>
          <p:cNvPicPr>
            <a:picLocks noGrp="1" noChangeAspect="1"/>
          </p:cNvPicPr>
          <p:nvPr>
            <p:ph idx="1"/>
          </p:nvPr>
        </p:nvPicPr>
        <p:blipFill>
          <a:blip r:embed="rId3"/>
          <a:srcRect/>
          <a:stretch/>
        </p:blipFill>
        <p:spPr>
          <a:xfrm>
            <a:off x="4710906" y="1534160"/>
            <a:ext cx="6837997" cy="4558665"/>
          </a:xfrm>
          <a:prstGeom prst="rect">
            <a:avLst/>
          </a:prstGeom>
        </p:spPr>
      </p:pic>
    </p:spTree>
    <p:extLst>
      <p:ext uri="{BB962C8B-B14F-4D97-AF65-F5344CB8AC3E}">
        <p14:creationId xmlns:p14="http://schemas.microsoft.com/office/powerpoint/2010/main" val="2854350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A9D21F-E62F-14B3-7C1D-3B23665FE91B}"/>
              </a:ext>
            </a:extLst>
          </p:cNvPr>
          <p:cNvSpPr>
            <a:spLocks noGrp="1"/>
          </p:cNvSpPr>
          <p:nvPr>
            <p:ph type="title"/>
          </p:nvPr>
        </p:nvSpPr>
        <p:spPr>
          <a:xfrm>
            <a:off x="550862" y="573103"/>
            <a:ext cx="11090275" cy="1333057"/>
          </a:xfrm>
        </p:spPr>
        <p:txBody>
          <a:bodyPr/>
          <a:lstStyle/>
          <a:p>
            <a:r>
              <a:rPr lang="es-CR"/>
              <a:t>Siguientes pasos</a:t>
            </a:r>
          </a:p>
        </p:txBody>
      </p:sp>
      <p:pic>
        <p:nvPicPr>
          <p:cNvPr id="6" name="Picture 5">
            <a:extLst>
              <a:ext uri="{FF2B5EF4-FFF2-40B4-BE49-F238E27FC236}">
                <a16:creationId xmlns:a16="http://schemas.microsoft.com/office/drawing/2014/main" id="{B2CCB3C5-6CA0-121D-6E1C-B4B1DEFD608D}"/>
              </a:ext>
            </a:extLst>
          </p:cNvPr>
          <p:cNvPicPr>
            <a:picLocks noChangeAspect="1"/>
          </p:cNvPicPr>
          <p:nvPr/>
        </p:nvPicPr>
        <p:blipFill>
          <a:blip r:embed="rId2"/>
          <a:stretch>
            <a:fillRect/>
          </a:stretch>
        </p:blipFill>
        <p:spPr>
          <a:xfrm>
            <a:off x="315167" y="2203892"/>
            <a:ext cx="5296698" cy="4173156"/>
          </a:xfrm>
          <a:prstGeom prst="rect">
            <a:avLst/>
          </a:prstGeom>
        </p:spPr>
      </p:pic>
      <p:pic>
        <p:nvPicPr>
          <p:cNvPr id="7" name="Picture 6">
            <a:extLst>
              <a:ext uri="{FF2B5EF4-FFF2-40B4-BE49-F238E27FC236}">
                <a16:creationId xmlns:a16="http://schemas.microsoft.com/office/drawing/2014/main" id="{BC1E151D-2025-DB59-6C1A-D345EA3D3722}"/>
              </a:ext>
            </a:extLst>
          </p:cNvPr>
          <p:cNvPicPr>
            <a:picLocks noChangeAspect="1"/>
          </p:cNvPicPr>
          <p:nvPr/>
        </p:nvPicPr>
        <p:blipFill>
          <a:blip r:embed="rId3"/>
          <a:stretch>
            <a:fillRect/>
          </a:stretch>
        </p:blipFill>
        <p:spPr>
          <a:xfrm>
            <a:off x="5824716" y="2056546"/>
            <a:ext cx="6211167" cy="4467849"/>
          </a:xfrm>
          <a:prstGeom prst="rect">
            <a:avLst/>
          </a:prstGeom>
        </p:spPr>
      </p:pic>
    </p:spTree>
    <p:extLst>
      <p:ext uri="{BB962C8B-B14F-4D97-AF65-F5344CB8AC3E}">
        <p14:creationId xmlns:p14="http://schemas.microsoft.com/office/powerpoint/2010/main" val="3826826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p:txBody>
          <a:bodyPr/>
          <a:lstStyle/>
          <a:p>
            <a:r>
              <a:rPr lang="es-CR"/>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p:txBody>
          <a:bodyPr/>
          <a:lstStyle/>
          <a:p>
            <a:r>
              <a:rPr lang="es-CR" dirty="0"/>
              <a:t>Modelos Mentales/Conceptos</a:t>
            </a:r>
          </a:p>
          <a:p>
            <a:r>
              <a:rPr lang="es-CR" dirty="0"/>
              <a:t>Tasa de abandono de clientes</a:t>
            </a:r>
          </a:p>
          <a:p>
            <a:r>
              <a:rPr lang="es-CR" dirty="0"/>
              <a:t>Modelo de Datos</a:t>
            </a:r>
          </a:p>
          <a:p>
            <a:r>
              <a:rPr lang="es-CR" dirty="0"/>
              <a:t>Receta</a:t>
            </a:r>
          </a:p>
          <a:p>
            <a:r>
              <a:rPr lang="es-CR" dirty="0"/>
              <a:t>	Inventario de Clientes</a:t>
            </a:r>
            <a:br>
              <a:rPr lang="es-CR" dirty="0"/>
            </a:br>
            <a:r>
              <a:rPr lang="es-CR" dirty="0"/>
              <a:t>Abandono de Clientes</a:t>
            </a:r>
          </a:p>
          <a:p>
            <a:r>
              <a:rPr lang="es-CR" dirty="0"/>
              <a:t>Siguientes pasos</a:t>
            </a:r>
          </a:p>
          <a:p>
            <a:endParaRPr lang="es-CR" dirty="0"/>
          </a:p>
        </p:txBody>
      </p:sp>
      <p:pic>
        <p:nvPicPr>
          <p:cNvPr id="8" name="Picture Placeholder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a:srcRect l="15579" r="15579"/>
          <a:stretch/>
        </p:blipFill>
        <p:spPr>
          <a:xfrm>
            <a:off x="5565767" y="1697132"/>
            <a:ext cx="2373901" cy="2373901"/>
          </a:xfrm>
        </p:spPr>
      </p:pic>
      <p:pic>
        <p:nvPicPr>
          <p:cNvPr id="10" name="Picture Placeholder 9">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a:srcRect l="16691" r="16691"/>
          <a:stretch/>
        </p:blipFill>
        <p:spPr>
          <a:xfrm>
            <a:off x="8675369" y="665420"/>
            <a:ext cx="2506982" cy="2506982"/>
          </a:xfrm>
        </p:spPr>
      </p:pic>
      <p:pic>
        <p:nvPicPr>
          <p:cNvPr id="12" name="Picture Placeholder 11">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a:srcRect/>
          <a:stretch/>
        </p:blipFill>
        <p:spPr>
          <a:xfrm>
            <a:off x="8083503" y="3768364"/>
            <a:ext cx="2965768" cy="2633367"/>
          </a:xfrm>
        </p:spPr>
      </p:pic>
    </p:spTree>
    <p:extLst>
      <p:ext uri="{BB962C8B-B14F-4D97-AF65-F5344CB8AC3E}">
        <p14:creationId xmlns:p14="http://schemas.microsoft.com/office/powerpoint/2010/main" val="724714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p:txBody>
          <a:bodyPr>
            <a:normAutofit/>
          </a:bodyPr>
          <a:lstStyle/>
          <a:p>
            <a:r>
              <a:rPr lang="es-CR"/>
              <a:t>Conferencista, Autor y blogger</a:t>
            </a:r>
          </a:p>
        </p:txBody>
      </p:sp>
      <p:sp>
        <p:nvSpPr>
          <p:cNvPr id="2" name="Title 1"/>
          <p:cNvSpPr>
            <a:spLocks noGrp="1"/>
          </p:cNvSpPr>
          <p:nvPr>
            <p:ph type="title"/>
          </p:nvPr>
        </p:nvSpPr>
        <p:spPr/>
        <p:txBody>
          <a:bodyPr>
            <a:normAutofit/>
          </a:bodyPr>
          <a:lstStyle/>
          <a:p>
            <a:r>
              <a:rPr lang="es-CR">
                <a:solidFill>
                  <a:schemeClr val="bg1"/>
                </a:solidFill>
              </a:rPr>
              <a:t>Javier Loria</a:t>
            </a:r>
          </a:p>
        </p:txBody>
      </p:sp>
      <p:sp>
        <p:nvSpPr>
          <p:cNvPr id="3" name="Text Placeholder 2"/>
          <p:cNvSpPr>
            <a:spLocks noGrp="1"/>
          </p:cNvSpPr>
          <p:nvPr>
            <p:ph type="body" sz="quarter" idx="10"/>
          </p:nvPr>
        </p:nvSpPr>
        <p:spPr/>
        <p:txBody>
          <a:bodyPr/>
          <a:lstStyle/>
          <a:p>
            <a:r>
              <a:rPr lang="es-CR"/>
              <a:t>Mentor de Primus Data</a:t>
            </a:r>
          </a:p>
        </p:txBody>
      </p:sp>
      <p:sp>
        <p:nvSpPr>
          <p:cNvPr id="5" name="Text Placeholder 4"/>
          <p:cNvSpPr>
            <a:spLocks noGrp="1"/>
          </p:cNvSpPr>
          <p:nvPr>
            <p:ph type="body" sz="quarter" idx="12"/>
          </p:nvPr>
        </p:nvSpPr>
        <p:spPr/>
        <p:txBody>
          <a:bodyPr>
            <a:normAutofit/>
          </a:bodyPr>
          <a:lstStyle/>
          <a:p>
            <a:r>
              <a:rPr lang="es-CR"/>
              <a:t>Arquitecto y Diseñador de Software</a:t>
            </a:r>
          </a:p>
        </p:txBody>
      </p:sp>
      <p:pic>
        <p:nvPicPr>
          <p:cNvPr id="14" name="Picture Placeholder 13">
            <a:extLst>
              <a:ext uri="{FF2B5EF4-FFF2-40B4-BE49-F238E27FC236}">
                <a16:creationId xmlns:a16="http://schemas.microsoft.com/office/drawing/2014/main" id="{92F8DE38-FB51-49B1-998F-D952564D733D}"/>
              </a:ext>
            </a:extLst>
          </p:cNvPr>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t="16753" b="16753"/>
          <a:stretch>
            <a:fillRect/>
          </a:stretch>
        </p:blipFill>
        <p:spPr/>
      </p:pic>
      <p:sp>
        <p:nvSpPr>
          <p:cNvPr id="10" name="Text Placeholder 9"/>
          <p:cNvSpPr>
            <a:spLocks noGrp="1"/>
          </p:cNvSpPr>
          <p:nvPr>
            <p:ph type="body" sz="quarter" idx="17"/>
          </p:nvPr>
        </p:nvSpPr>
        <p:spPr/>
        <p:txBody>
          <a:bodyPr/>
          <a:lstStyle/>
          <a:p>
            <a:r>
              <a:rPr lang="es-CR">
                <a:solidFill>
                  <a:srgbClr val="0070C0"/>
                </a:solidFill>
              </a:rPr>
              <a:t>/JavierSQL</a:t>
            </a:r>
          </a:p>
        </p:txBody>
      </p:sp>
      <p:sp>
        <p:nvSpPr>
          <p:cNvPr id="11" name="Text Placeholder 10"/>
          <p:cNvSpPr>
            <a:spLocks noGrp="1"/>
          </p:cNvSpPr>
          <p:nvPr>
            <p:ph type="body" sz="quarter" idx="18"/>
          </p:nvPr>
        </p:nvSpPr>
        <p:spPr/>
        <p:txBody>
          <a:bodyPr/>
          <a:lstStyle/>
          <a:p>
            <a:r>
              <a:rPr lang="es-CR">
                <a:solidFill>
                  <a:srgbClr val="0070C0"/>
                </a:solidFill>
              </a:rPr>
              <a:t>@JavierSQL</a:t>
            </a:r>
          </a:p>
        </p:txBody>
      </p:sp>
      <p:sp>
        <p:nvSpPr>
          <p:cNvPr id="12" name="Text Placeholder 11"/>
          <p:cNvSpPr>
            <a:spLocks noGrp="1"/>
          </p:cNvSpPr>
          <p:nvPr>
            <p:ph type="body" sz="quarter" idx="19"/>
          </p:nvPr>
        </p:nvSpPr>
        <p:spPr/>
        <p:txBody>
          <a:bodyPr/>
          <a:lstStyle/>
          <a:p>
            <a:r>
              <a:rPr lang="es-CR">
                <a:solidFill>
                  <a:srgbClr val="0070C0"/>
                </a:solidFill>
              </a:rPr>
              <a:t>/in/JavierSQL</a:t>
            </a:r>
          </a:p>
        </p:txBody>
      </p:sp>
      <p:sp>
        <p:nvSpPr>
          <p:cNvPr id="13" name="Text Placeholder 12">
            <a:extLst>
              <a:ext uri="{FF2B5EF4-FFF2-40B4-BE49-F238E27FC236}">
                <a16:creationId xmlns:a16="http://schemas.microsoft.com/office/drawing/2014/main" id="{EFC50838-F06A-44AF-85CD-3905DC359488}"/>
              </a:ext>
            </a:extLst>
          </p:cNvPr>
          <p:cNvSpPr>
            <a:spLocks noGrp="1"/>
          </p:cNvSpPr>
          <p:nvPr>
            <p:ph type="body" sz="quarter" idx="11"/>
          </p:nvPr>
        </p:nvSpPr>
        <p:spPr/>
        <p:txBody>
          <a:bodyPr/>
          <a:lstStyle/>
          <a:p>
            <a:r>
              <a:rPr lang="es-CR">
                <a:solidFill>
                  <a:schemeClr val="bg1"/>
                </a:solidFill>
              </a:rPr>
              <a:t>Un mentor es alguien que ve más talento y habilidad dentro de ti, que lo que ves en ti mismo, y te ayuda a sacarlo de ti. </a:t>
            </a:r>
            <a:r>
              <a:rPr lang="es-CR" b="1">
                <a:solidFill>
                  <a:schemeClr val="bg1"/>
                </a:solidFill>
              </a:rPr>
              <a:t>Bob Proctor</a:t>
            </a:r>
          </a:p>
        </p:txBody>
      </p:sp>
      <p:sp>
        <p:nvSpPr>
          <p:cNvPr id="16" name="Text Placeholder 15">
            <a:extLst>
              <a:ext uri="{FF2B5EF4-FFF2-40B4-BE49-F238E27FC236}">
                <a16:creationId xmlns:a16="http://schemas.microsoft.com/office/drawing/2014/main" id="{FC600083-46D9-4B27-9269-196044F9BCF4}"/>
              </a:ext>
            </a:extLst>
          </p:cNvPr>
          <p:cNvSpPr>
            <a:spLocks noGrp="1"/>
          </p:cNvSpPr>
          <p:nvPr>
            <p:ph type="body" sz="quarter" idx="13"/>
          </p:nvPr>
        </p:nvSpPr>
        <p:spPr>
          <a:xfrm>
            <a:off x="5218113" y="3978998"/>
            <a:ext cx="5697537" cy="720219"/>
          </a:xfrm>
        </p:spPr>
        <p:txBody>
          <a:bodyPr>
            <a:normAutofit/>
          </a:bodyPr>
          <a:lstStyle/>
          <a:p>
            <a:r>
              <a:rPr lang="es-CR">
                <a:solidFill>
                  <a:schemeClr val="bg1"/>
                </a:solidFill>
              </a:rPr>
              <a:t>Hay tres respuestas a un diseño: sí, no y ¡WOW!. Wow es a lo que apunto. </a:t>
            </a:r>
            <a:r>
              <a:rPr lang="es-CR" b="1">
                <a:solidFill>
                  <a:schemeClr val="bg1"/>
                </a:solidFill>
              </a:rPr>
              <a:t>Milton Glaser</a:t>
            </a:r>
          </a:p>
          <a:p>
            <a:endParaRPr lang="es-CR">
              <a:solidFill>
                <a:schemeClr val="bg1"/>
              </a:solidFill>
            </a:endParaRPr>
          </a:p>
        </p:txBody>
      </p:sp>
      <p:sp>
        <p:nvSpPr>
          <p:cNvPr id="18" name="Text Placeholder 17">
            <a:extLst>
              <a:ext uri="{FF2B5EF4-FFF2-40B4-BE49-F238E27FC236}">
                <a16:creationId xmlns:a16="http://schemas.microsoft.com/office/drawing/2014/main" id="{4202569B-9EAD-450A-8A73-2287987664C6}"/>
              </a:ext>
            </a:extLst>
          </p:cNvPr>
          <p:cNvSpPr>
            <a:spLocks noGrp="1"/>
          </p:cNvSpPr>
          <p:nvPr>
            <p:ph type="body" sz="quarter" idx="15"/>
          </p:nvPr>
        </p:nvSpPr>
        <p:spPr/>
        <p:txBody>
          <a:bodyPr/>
          <a:lstStyle/>
          <a:p>
            <a:r>
              <a:rPr lang="es-CR">
                <a:solidFill>
                  <a:schemeClr val="bg1"/>
                </a:solidFill>
              </a:rPr>
              <a:t>Nunca había visto a nadie divirtiéndose tanto "en el trabajo" y cobrando por ello. </a:t>
            </a:r>
            <a:r>
              <a:rPr lang="es-CR" b="1">
                <a:solidFill>
                  <a:schemeClr val="bg1"/>
                </a:solidFill>
              </a:rPr>
              <a:t>Un cliente</a:t>
            </a:r>
          </a:p>
        </p:txBody>
      </p:sp>
      <p:pic>
        <p:nvPicPr>
          <p:cNvPr id="6" name="Picture 5">
            <a:extLst>
              <a:ext uri="{FF2B5EF4-FFF2-40B4-BE49-F238E27FC236}">
                <a16:creationId xmlns:a16="http://schemas.microsoft.com/office/drawing/2014/main" id="{8B833FB1-3A3F-4527-83DB-21EC592038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76614" y="1013987"/>
            <a:ext cx="1839036" cy="647352"/>
          </a:xfrm>
          <a:prstGeom prst="rect">
            <a:avLst/>
          </a:prstGeom>
        </p:spPr>
      </p:pic>
      <p:pic>
        <p:nvPicPr>
          <p:cNvPr id="15" name="Picture 14" descr="073562271X">
            <a:extLst>
              <a:ext uri="{FF2B5EF4-FFF2-40B4-BE49-F238E27FC236}">
                <a16:creationId xmlns:a16="http://schemas.microsoft.com/office/drawing/2014/main" id="{937702D7-0D36-4341-9D30-2B74246EEE5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3625" y="5860755"/>
            <a:ext cx="655493" cy="800437"/>
          </a:xfrm>
          <a:prstGeom prst="rect">
            <a:avLst/>
          </a:prstGeom>
          <a:noFill/>
          <a:ln w="9525">
            <a:noFill/>
            <a:miter lim="800000"/>
            <a:headEnd/>
            <a:tailEnd/>
          </a:ln>
        </p:spPr>
      </p:pic>
      <p:pic>
        <p:nvPicPr>
          <p:cNvPr id="17" name="Picture 16" descr="0735622078">
            <a:extLst>
              <a:ext uri="{FF2B5EF4-FFF2-40B4-BE49-F238E27FC236}">
                <a16:creationId xmlns:a16="http://schemas.microsoft.com/office/drawing/2014/main" id="{E68CEAFE-2F0B-4D58-9CAF-D088FE2C379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185637" y="5869408"/>
            <a:ext cx="623043" cy="791784"/>
          </a:xfrm>
          <a:prstGeom prst="rect">
            <a:avLst/>
          </a:prstGeom>
          <a:noFill/>
          <a:ln w="9525">
            <a:noFill/>
            <a:miter lim="800000"/>
            <a:headEnd/>
            <a:tailEnd/>
          </a:ln>
        </p:spPr>
      </p:pic>
      <p:pic>
        <p:nvPicPr>
          <p:cNvPr id="19" name="Picture 18">
            <a:extLst>
              <a:ext uri="{FF2B5EF4-FFF2-40B4-BE49-F238E27FC236}">
                <a16:creationId xmlns:a16="http://schemas.microsoft.com/office/drawing/2014/main" id="{16D1D9B8-5678-49B1-A6AA-4CB7E7C81A32}"/>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142050" y="6260973"/>
            <a:ext cx="934564" cy="337945"/>
          </a:xfrm>
          <a:prstGeom prst="rect">
            <a:avLst/>
          </a:prstGeom>
        </p:spPr>
      </p:pic>
    </p:spTree>
    <p:extLst>
      <p:ext uri="{BB962C8B-B14F-4D97-AF65-F5344CB8AC3E}">
        <p14:creationId xmlns:p14="http://schemas.microsoft.com/office/powerpoint/2010/main" val="1764760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Placeholder 35">
            <a:extLst>
              <a:ext uri="{FF2B5EF4-FFF2-40B4-BE49-F238E27FC236}">
                <a16:creationId xmlns:a16="http://schemas.microsoft.com/office/drawing/2014/main" id="{F3CCCCDF-EA66-4F5E-98F3-A05239CBBAC4}"/>
              </a:ext>
            </a:extLst>
          </p:cNvPr>
          <p:cNvPicPr>
            <a:picLocks noGrp="1" noChangeAspect="1"/>
          </p:cNvPicPr>
          <p:nvPr>
            <p:ph type="pic" sz="quarter" idx="14"/>
          </p:nvPr>
        </p:nvPicPr>
        <p:blipFill rotWithShape="1">
          <a:blip r:embed="rId3"/>
          <a:srcRect/>
          <a:stretch/>
        </p:blipFill>
        <p:spPr>
          <a:xfrm>
            <a:off x="3761808" y="5043081"/>
            <a:ext cx="947833" cy="946621"/>
          </a:xfrm>
        </p:spPr>
      </p:pic>
      <p:pic>
        <p:nvPicPr>
          <p:cNvPr id="38" name="Picture Placeholder 37">
            <a:extLst>
              <a:ext uri="{FF2B5EF4-FFF2-40B4-BE49-F238E27FC236}">
                <a16:creationId xmlns:a16="http://schemas.microsoft.com/office/drawing/2014/main" id="{8A6BB597-41F4-432E-8432-8F39511B2941}"/>
              </a:ext>
            </a:extLst>
          </p:cNvPr>
          <p:cNvPicPr>
            <a:picLocks noGrp="1" noChangeAspect="1"/>
          </p:cNvPicPr>
          <p:nvPr>
            <p:ph type="pic" sz="quarter" idx="15"/>
          </p:nvPr>
        </p:nvPicPr>
        <p:blipFill rotWithShape="1">
          <a:blip r:embed="rId4"/>
          <a:srcRect/>
          <a:stretch/>
        </p:blipFill>
        <p:spPr>
          <a:xfrm>
            <a:off x="6691218" y="5063331"/>
            <a:ext cx="668945" cy="946621"/>
          </a:xfrm>
        </p:spPr>
      </p:pic>
      <p:pic>
        <p:nvPicPr>
          <p:cNvPr id="40" name="Picture Placeholder 39">
            <a:extLst>
              <a:ext uri="{FF2B5EF4-FFF2-40B4-BE49-F238E27FC236}">
                <a16:creationId xmlns:a16="http://schemas.microsoft.com/office/drawing/2014/main" id="{76B2FC80-9F3B-46D8-94D9-882D90A858F6}"/>
              </a:ext>
            </a:extLst>
          </p:cNvPr>
          <p:cNvPicPr>
            <a:picLocks noGrp="1" noChangeAspect="1"/>
          </p:cNvPicPr>
          <p:nvPr>
            <p:ph type="pic" sz="quarter" idx="16"/>
          </p:nvPr>
        </p:nvPicPr>
        <p:blipFill rotWithShape="1">
          <a:blip r:embed="rId5"/>
          <a:srcRect/>
          <a:stretch/>
        </p:blipFill>
        <p:spPr>
          <a:xfrm>
            <a:off x="9339042" y="5042746"/>
            <a:ext cx="946621" cy="946621"/>
          </a:xfrm>
        </p:spPr>
      </p:pic>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488486" y="5989367"/>
            <a:ext cx="1711325" cy="365760"/>
          </a:xfrm>
        </p:spPr>
        <p:txBody>
          <a:bodyPr/>
          <a:lstStyle/>
          <a:p>
            <a:pPr indent="0" algn="ctr"/>
            <a:r>
              <a:rPr lang="en-US" dirty="0"/>
              <a:t>Leda</a:t>
            </a:r>
            <a:br>
              <a:rPr lang="en-US" dirty="0"/>
            </a:br>
            <a:r>
              <a:rPr lang="en-US" dirty="0"/>
              <a:t>Araya</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248137" y="5989367"/>
            <a:ext cx="1711325" cy="365760"/>
          </a:xfrm>
        </p:spPr>
        <p:txBody>
          <a:bodyPr/>
          <a:lstStyle/>
          <a:p>
            <a:pPr indent="0" algn="ctr"/>
            <a:r>
              <a:rPr lang="en-US" dirty="0"/>
              <a:t>Meibelyn Robles</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071729" y="5989367"/>
            <a:ext cx="1711325" cy="365760"/>
          </a:xfrm>
        </p:spPr>
        <p:txBody>
          <a:bodyPr/>
          <a:lstStyle/>
          <a:p>
            <a:pPr indent="0" algn="ctr"/>
            <a:r>
              <a:rPr lang="en-US" dirty="0"/>
              <a:t>Andrea</a:t>
            </a:r>
            <a:br>
              <a:rPr lang="en-US" dirty="0"/>
            </a:br>
            <a:r>
              <a:rPr lang="en-US" dirty="0"/>
              <a:t>Loria</a:t>
            </a:r>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8842098" y="5995230"/>
            <a:ext cx="1711325" cy="365760"/>
          </a:xfrm>
        </p:spPr>
        <p:txBody>
          <a:bodyPr/>
          <a:lstStyle/>
          <a:p>
            <a:pPr indent="0" algn="ctr"/>
            <a:r>
              <a:rPr lang="en-US" dirty="0"/>
              <a:t>Javier </a:t>
            </a:r>
            <a:br>
              <a:rPr lang="en-US" dirty="0"/>
            </a:br>
            <a:r>
              <a:rPr lang="en-US" dirty="0"/>
              <a:t>Loria</a:t>
            </a:r>
          </a:p>
        </p:txBody>
      </p:sp>
      <p:pic>
        <p:nvPicPr>
          <p:cNvPr id="11" name="Picture Placeholder 16">
            <a:extLst>
              <a:ext uri="{FF2B5EF4-FFF2-40B4-BE49-F238E27FC236}">
                <a16:creationId xmlns:a16="http://schemas.microsoft.com/office/drawing/2014/main" id="{C62FC5C8-B118-A8EB-9CA0-69AAAB761C17}"/>
              </a:ext>
            </a:extLst>
          </p:cNvPr>
          <p:cNvPicPr>
            <a:picLocks noGrp="1" noChangeAspect="1"/>
          </p:cNvPicPr>
          <p:nvPr>
            <p:ph type="pic" sz="quarter" idx="13"/>
          </p:nvPr>
        </p:nvPicPr>
        <p:blipFill rotWithShape="1">
          <a:blip r:embed="rId6"/>
          <a:srcRect t="7559" b="7559"/>
          <a:stretch/>
        </p:blipFill>
        <p:spPr>
          <a:xfrm>
            <a:off x="907687" y="5043081"/>
            <a:ext cx="1114817" cy="946286"/>
          </a:xfrm>
          <a:prstGeom prst="rect">
            <a:avLst/>
          </a:prstGeom>
          <a:solidFill>
            <a:schemeClr val="accent5"/>
          </a:solidFill>
        </p:spPr>
      </p:pic>
      <p:sp>
        <p:nvSpPr>
          <p:cNvPr id="9" name="TextBox 8">
            <a:extLst>
              <a:ext uri="{FF2B5EF4-FFF2-40B4-BE49-F238E27FC236}">
                <a16:creationId xmlns:a16="http://schemas.microsoft.com/office/drawing/2014/main" id="{A0B77B8E-16FC-6930-0740-ABDF87FA3E87}"/>
              </a:ext>
            </a:extLst>
          </p:cNvPr>
          <p:cNvSpPr txBox="1"/>
          <p:nvPr/>
        </p:nvSpPr>
        <p:spPr>
          <a:xfrm>
            <a:off x="0" y="-26210"/>
            <a:ext cx="12192000" cy="523220"/>
          </a:xfrm>
          <a:prstGeom prst="rect">
            <a:avLst/>
          </a:prstGeom>
          <a:solidFill>
            <a:schemeClr val="tx1"/>
          </a:solidFill>
        </p:spPr>
        <p:txBody>
          <a:bodyPr wrap="square">
            <a:spAutoFit/>
          </a:bodyPr>
          <a:lstStyle/>
          <a:p>
            <a:pPr algn="ctr"/>
            <a:r>
              <a:rPr lang="en-US" sz="2800" dirty="0">
                <a:hlinkClick r:id="rId7"/>
              </a:rPr>
              <a:t>Costa Rica Power BI - Microsoft Power BI Community</a:t>
            </a:r>
            <a:endParaRPr lang="en-US" sz="2800" dirty="0"/>
          </a:p>
        </p:txBody>
      </p:sp>
      <p:pic>
        <p:nvPicPr>
          <p:cNvPr id="8" name="Picture 7" descr="Graphical user interface&#10;&#10;Description automatically generated">
            <a:extLst>
              <a:ext uri="{FF2B5EF4-FFF2-40B4-BE49-F238E27FC236}">
                <a16:creationId xmlns:a16="http://schemas.microsoft.com/office/drawing/2014/main" id="{920A81FE-D41C-F3FE-F40C-20C9534D7C9C}"/>
              </a:ext>
            </a:extLst>
          </p:cNvPr>
          <p:cNvPicPr>
            <a:picLocks noChangeAspect="1"/>
          </p:cNvPicPr>
          <p:nvPr/>
        </p:nvPicPr>
        <p:blipFill rotWithShape="1">
          <a:blip r:embed="rId8"/>
          <a:srcRect l="5965"/>
          <a:stretch/>
        </p:blipFill>
        <p:spPr>
          <a:xfrm>
            <a:off x="298916" y="1728854"/>
            <a:ext cx="5767347" cy="2130840"/>
          </a:xfrm>
          <a:prstGeom prst="rect">
            <a:avLst/>
          </a:prstGeom>
        </p:spPr>
      </p:pic>
      <p:pic>
        <p:nvPicPr>
          <p:cNvPr id="14" name="Picture 13" descr="Text&#10;&#10;Description automatically generated">
            <a:extLst>
              <a:ext uri="{FF2B5EF4-FFF2-40B4-BE49-F238E27FC236}">
                <a16:creationId xmlns:a16="http://schemas.microsoft.com/office/drawing/2014/main" id="{D15E360B-5026-977E-EA9A-FFE477FE4EFE}"/>
              </a:ext>
            </a:extLst>
          </p:cNvPr>
          <p:cNvPicPr>
            <a:picLocks noChangeAspect="1"/>
          </p:cNvPicPr>
          <p:nvPr/>
        </p:nvPicPr>
        <p:blipFill>
          <a:blip r:embed="rId9"/>
          <a:stretch>
            <a:fillRect/>
          </a:stretch>
        </p:blipFill>
        <p:spPr>
          <a:xfrm>
            <a:off x="6283948" y="2955689"/>
            <a:ext cx="5731048" cy="946621"/>
          </a:xfrm>
          <a:prstGeom prst="rect">
            <a:avLst/>
          </a:prstGeom>
        </p:spPr>
      </p:pic>
      <p:pic>
        <p:nvPicPr>
          <p:cNvPr id="16" name="Picture 15" descr="Text&#10;&#10;Description automatically generated with low confidence">
            <a:extLst>
              <a:ext uri="{FF2B5EF4-FFF2-40B4-BE49-F238E27FC236}">
                <a16:creationId xmlns:a16="http://schemas.microsoft.com/office/drawing/2014/main" id="{A0F57E63-89FD-B6BF-B9FC-16F50F40A09F}"/>
              </a:ext>
            </a:extLst>
          </p:cNvPr>
          <p:cNvPicPr>
            <a:picLocks noChangeAspect="1"/>
          </p:cNvPicPr>
          <p:nvPr/>
        </p:nvPicPr>
        <p:blipFill>
          <a:blip r:embed="rId10"/>
          <a:stretch>
            <a:fillRect/>
          </a:stretch>
        </p:blipFill>
        <p:spPr>
          <a:xfrm>
            <a:off x="6307705" y="1734716"/>
            <a:ext cx="5694003" cy="950887"/>
          </a:xfrm>
          <a:prstGeom prst="rect">
            <a:avLst/>
          </a:prstGeom>
        </p:spPr>
      </p:pic>
    </p:spTree>
    <p:extLst>
      <p:ext uri="{BB962C8B-B14F-4D97-AF65-F5344CB8AC3E}">
        <p14:creationId xmlns:p14="http://schemas.microsoft.com/office/powerpoint/2010/main" val="1567792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p:txBody>
          <a:bodyPr/>
          <a:lstStyle/>
          <a:p>
            <a:r>
              <a:rPr lang="es-CR"/>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p:txBody>
          <a:bodyPr/>
          <a:lstStyle/>
          <a:p>
            <a:r>
              <a:rPr lang="es-CR" dirty="0"/>
              <a:t>Modelos Mentales/Conceptos</a:t>
            </a:r>
          </a:p>
          <a:p>
            <a:r>
              <a:rPr lang="es-CR" dirty="0"/>
              <a:t>Tasa de abandono de clientes</a:t>
            </a:r>
          </a:p>
          <a:p>
            <a:r>
              <a:rPr lang="es-CR" dirty="0"/>
              <a:t>Modelo de Datos</a:t>
            </a:r>
          </a:p>
          <a:p>
            <a:r>
              <a:rPr lang="es-CR" dirty="0"/>
              <a:t>Receta</a:t>
            </a:r>
          </a:p>
          <a:p>
            <a:r>
              <a:rPr lang="es-CR" dirty="0"/>
              <a:t>	Inventario de Clientes</a:t>
            </a:r>
            <a:br>
              <a:rPr lang="es-CR" dirty="0"/>
            </a:br>
            <a:r>
              <a:rPr lang="es-CR" dirty="0"/>
              <a:t>Abandono de Clientes</a:t>
            </a:r>
          </a:p>
          <a:p>
            <a:r>
              <a:rPr lang="es-CR" dirty="0"/>
              <a:t>Siguientes pasos</a:t>
            </a:r>
          </a:p>
          <a:p>
            <a:endParaRPr lang="es-CR" dirty="0"/>
          </a:p>
        </p:txBody>
      </p:sp>
      <p:pic>
        <p:nvPicPr>
          <p:cNvPr id="8" name="Picture Placeholder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a:srcRect l="15579" r="15579"/>
          <a:stretch/>
        </p:blipFill>
        <p:spPr>
          <a:xfrm>
            <a:off x="5565767" y="1697132"/>
            <a:ext cx="2373901" cy="2373901"/>
          </a:xfrm>
        </p:spPr>
      </p:pic>
      <p:pic>
        <p:nvPicPr>
          <p:cNvPr id="10" name="Picture Placeholder 9">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a:srcRect l="16691" r="16691"/>
          <a:stretch/>
        </p:blipFill>
        <p:spPr>
          <a:xfrm>
            <a:off x="8675369" y="665420"/>
            <a:ext cx="2506982" cy="2506982"/>
          </a:xfrm>
        </p:spPr>
      </p:pic>
      <p:pic>
        <p:nvPicPr>
          <p:cNvPr id="12" name="Picture Placeholder 11">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a:srcRect/>
          <a:stretch/>
        </p:blipFill>
        <p:spPr>
          <a:xfrm>
            <a:off x="8083503" y="3768364"/>
            <a:ext cx="2965768" cy="2633367"/>
          </a:xfrm>
        </p:spPr>
      </p:pic>
    </p:spTree>
    <p:extLst>
      <p:ext uri="{BB962C8B-B14F-4D97-AF65-F5344CB8AC3E}">
        <p14:creationId xmlns:p14="http://schemas.microsoft.com/office/powerpoint/2010/main" val="2313234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375114" y="1194858"/>
            <a:ext cx="5132387" cy="3384550"/>
          </a:xfrm>
        </p:spPr>
        <p:txBody>
          <a:bodyPr>
            <a:noAutofit/>
          </a:bodyPr>
          <a:lstStyle/>
          <a:p>
            <a:r>
              <a:rPr lang="es-CR" sz="3600" dirty="0"/>
              <a:t>Las personas entienden e interactúan con los sistemas y entornos basados en representaciones mentales desarrolladas desde la experiencia</a:t>
            </a:r>
          </a:p>
        </p:txBody>
      </p:sp>
      <p:pic>
        <p:nvPicPr>
          <p:cNvPr id="18" name="Picture Placeholder 17" descr="Red Triangles">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a:blip r:embed="rId3"/>
          <a:srcRect/>
          <a:stretch/>
        </p:blipFill>
        <p:spPr>
          <a:xfrm>
            <a:off x="5535809" y="1456707"/>
            <a:ext cx="5132388" cy="3532240"/>
          </a:xfrm>
        </p:spPr>
      </p:pic>
      <p:pic>
        <p:nvPicPr>
          <p:cNvPr id="4" name="Picture 2">
            <a:extLst>
              <a:ext uri="{FF2B5EF4-FFF2-40B4-BE49-F238E27FC236}">
                <a16:creationId xmlns:a16="http://schemas.microsoft.com/office/drawing/2014/main" id="{5BE99645-768E-DCDC-5EF5-BBEBFD0DA7C0}"/>
              </a:ext>
            </a:extLst>
          </p:cNvPr>
          <p:cNvPicPr>
            <a:picLocks noGrp="1" noChangeAspect="1" noChangeArrowheads="1"/>
          </p:cNvPicPr>
          <p:nvPr>
            <p:ph sz="quarter" idx="15"/>
          </p:nvPr>
        </p:nvPicPr>
        <p:blipFill>
          <a:blip r:embed="rId4">
            <a:extLst>
              <a:ext uri="{28A0092B-C50C-407E-A947-70E740481C1C}">
                <a14:useLocalDpi xmlns:a14="http://schemas.microsoft.com/office/drawing/2010/main" val="0"/>
              </a:ext>
            </a:extLst>
          </a:blip>
          <a:srcRect/>
          <a:stretch>
            <a:fillRect/>
          </a:stretch>
        </p:blipFill>
        <p:spPr bwMode="auto">
          <a:xfrm>
            <a:off x="2941308" y="4849247"/>
            <a:ext cx="1467282" cy="14594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A16DA65-94C9-4483-2D57-C1ECBA3CB546}"/>
              </a:ext>
            </a:extLst>
          </p:cNvPr>
          <p:cNvSpPr txBox="1"/>
          <p:nvPr/>
        </p:nvSpPr>
        <p:spPr>
          <a:xfrm>
            <a:off x="6503447" y="226109"/>
            <a:ext cx="3005951" cy="646331"/>
          </a:xfrm>
          <a:prstGeom prst="rect">
            <a:avLst/>
          </a:prstGeom>
          <a:noFill/>
        </p:spPr>
        <p:txBody>
          <a:bodyPr wrap="none" rtlCol="0">
            <a:spAutoFit/>
          </a:bodyPr>
          <a:lstStyle/>
          <a:p>
            <a:r>
              <a:rPr lang="es-CR" sz="3600" dirty="0"/>
              <a:t>Modelo Mental</a:t>
            </a:r>
          </a:p>
        </p:txBody>
      </p:sp>
    </p:spTree>
    <p:extLst>
      <p:ext uri="{BB962C8B-B14F-4D97-AF65-F5344CB8AC3E}">
        <p14:creationId xmlns:p14="http://schemas.microsoft.com/office/powerpoint/2010/main" val="1595930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327378" y="1154747"/>
            <a:ext cx="4820355" cy="3384550"/>
          </a:xfrm>
        </p:spPr>
        <p:txBody>
          <a:bodyPr>
            <a:noAutofit/>
          </a:bodyPr>
          <a:lstStyle/>
          <a:p>
            <a:r>
              <a:rPr lang="es-ES" sz="2800" dirty="0"/>
              <a:t>La dinámica de sistemas es un enfoque para comprender el comportamiento no lineal de sistemas complejos a lo largo del tiempo.</a:t>
            </a:r>
            <a:br>
              <a:rPr lang="es-ES" sz="2800" dirty="0"/>
            </a:br>
            <a:r>
              <a:rPr lang="es-ES" sz="2800" dirty="0"/>
              <a:t>Utiliza existencias, flujos, bucles de retroalimentación interna, funciones de tabla y retrasos de tiempo.</a:t>
            </a:r>
            <a:endParaRPr lang="en-US" sz="2800" dirty="0"/>
          </a:p>
        </p:txBody>
      </p:sp>
      <p:pic>
        <p:nvPicPr>
          <p:cNvPr id="18" name="Picture Placeholder 17" descr="Machine gears">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a:blip r:embed="rId3"/>
          <a:srcRect/>
          <a:stretch/>
        </p:blipFill>
        <p:spPr>
          <a:xfrm>
            <a:off x="5535809" y="1512449"/>
            <a:ext cx="5132388" cy="3420756"/>
          </a:xfrm>
        </p:spPr>
      </p:pic>
      <p:sp>
        <p:nvSpPr>
          <p:cNvPr id="2" name="TextBox 1">
            <a:extLst>
              <a:ext uri="{FF2B5EF4-FFF2-40B4-BE49-F238E27FC236}">
                <a16:creationId xmlns:a16="http://schemas.microsoft.com/office/drawing/2014/main" id="{97D7F610-BD8B-27B7-F49E-BEFCD0A35D96}"/>
              </a:ext>
            </a:extLst>
          </p:cNvPr>
          <p:cNvSpPr txBox="1"/>
          <p:nvPr/>
        </p:nvSpPr>
        <p:spPr>
          <a:xfrm>
            <a:off x="6503447" y="226109"/>
            <a:ext cx="4326826" cy="646331"/>
          </a:xfrm>
          <a:prstGeom prst="rect">
            <a:avLst/>
          </a:prstGeom>
          <a:noFill/>
        </p:spPr>
        <p:txBody>
          <a:bodyPr wrap="none" rtlCol="0">
            <a:spAutoFit/>
          </a:bodyPr>
          <a:lstStyle/>
          <a:p>
            <a:r>
              <a:rPr lang="es-CR" sz="3600" dirty="0"/>
              <a:t>Dinámica de Sistemas</a:t>
            </a:r>
          </a:p>
        </p:txBody>
      </p:sp>
      <p:pic>
        <p:nvPicPr>
          <p:cNvPr id="3074" name="Picture 2">
            <a:extLst>
              <a:ext uri="{FF2B5EF4-FFF2-40B4-BE49-F238E27FC236}">
                <a16:creationId xmlns:a16="http://schemas.microsoft.com/office/drawing/2014/main" id="{95919CED-52FA-92B7-9C27-755D15A0B497}"/>
              </a:ext>
            </a:extLst>
          </p:cNvPr>
          <p:cNvPicPr>
            <a:picLocks noGrp="1" noChangeAspect="1" noChangeArrowheads="1"/>
          </p:cNvPicPr>
          <p:nvPr>
            <p:ph sz="quarter" idx="15"/>
          </p:nvPr>
        </p:nvPicPr>
        <p:blipFill>
          <a:blip r:embed="rId4">
            <a:extLst>
              <a:ext uri="{28A0092B-C50C-407E-A947-70E740481C1C}">
                <a14:useLocalDpi xmlns:a14="http://schemas.microsoft.com/office/drawing/2010/main" val="0"/>
              </a:ext>
            </a:extLst>
          </a:blip>
          <a:srcRect/>
          <a:stretch>
            <a:fillRect/>
          </a:stretch>
        </p:blipFill>
        <p:spPr bwMode="auto">
          <a:xfrm>
            <a:off x="528285" y="4933205"/>
            <a:ext cx="3565525" cy="136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896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dirty="0"/>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dirty="0">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R" dirty="0"/>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R" dirty="0"/>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spcBef>
                <a:spcPct val="0"/>
              </a:spcBef>
              <a:spcAft>
                <a:spcPts val="600"/>
              </a:spcAft>
            </a:pPr>
            <a:r>
              <a:rPr lang="es-CR" sz="6600" dirty="0">
                <a:latin typeface="+mj-lt"/>
                <a:ea typeface="+mj-ea"/>
                <a:cs typeface="+mj-cs"/>
              </a:rPr>
              <a:t>Tasa de abandono de clientes</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endParaRPr lang="es-CR" kern="1200" dirty="0">
              <a:latin typeface="+mn-lt"/>
              <a:ea typeface="+mn-ea"/>
              <a:cs typeface="+mn-cs"/>
            </a:endParaRPr>
          </a:p>
        </p:txBody>
      </p:sp>
    </p:spTree>
    <p:extLst>
      <p:ext uri="{BB962C8B-B14F-4D97-AF65-F5344CB8AC3E}">
        <p14:creationId xmlns:p14="http://schemas.microsoft.com/office/powerpoint/2010/main" val="560021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4818A2-08B2-43FC-B507-609E469CE7F9}"/>
              </a:ext>
            </a:extLst>
          </p:cNvPr>
          <p:cNvPicPr>
            <a:picLocks noChangeAspect="1"/>
          </p:cNvPicPr>
          <p:nvPr/>
        </p:nvPicPr>
        <p:blipFill>
          <a:blip r:embed="rId3"/>
          <a:stretch>
            <a:fillRect/>
          </a:stretch>
        </p:blipFill>
        <p:spPr>
          <a:xfrm>
            <a:off x="601780" y="2851484"/>
            <a:ext cx="10406903" cy="2203665"/>
          </a:xfrm>
          <a:prstGeom prst="rect">
            <a:avLst/>
          </a:prstGeom>
        </p:spPr>
      </p:pic>
      <p:sp>
        <p:nvSpPr>
          <p:cNvPr id="6" name="Rectangle 5">
            <a:extLst>
              <a:ext uri="{FF2B5EF4-FFF2-40B4-BE49-F238E27FC236}">
                <a16:creationId xmlns:a16="http://schemas.microsoft.com/office/drawing/2014/main" id="{C34926B7-7B55-40F7-8F91-0FC887D5FF17}"/>
              </a:ext>
            </a:extLst>
          </p:cNvPr>
          <p:cNvSpPr/>
          <p:nvPr/>
        </p:nvSpPr>
        <p:spPr>
          <a:xfrm>
            <a:off x="0" y="6334780"/>
            <a:ext cx="7912157" cy="523220"/>
          </a:xfrm>
          <a:prstGeom prst="rect">
            <a:avLst/>
          </a:prstGeom>
        </p:spPr>
        <p:txBody>
          <a:bodyPr wrap="square">
            <a:spAutoFit/>
          </a:bodyPr>
          <a:lstStyle/>
          <a:p>
            <a:r>
              <a:rPr lang="es-CR" sz="1400" dirty="0" err="1"/>
              <a:t>System</a:t>
            </a:r>
            <a:r>
              <a:rPr lang="es-CR" sz="1400" dirty="0"/>
              <a:t> Dynamics </a:t>
            </a:r>
            <a:r>
              <a:rPr lang="es-CR" sz="1400" dirty="0" err="1"/>
              <a:t>Methodology</a:t>
            </a:r>
            <a:r>
              <a:rPr lang="es-CR" sz="1400" dirty="0"/>
              <a:t> </a:t>
            </a:r>
            <a:r>
              <a:rPr lang="es-CR" sz="1400" dirty="0" err="1"/>
              <a:t>to</a:t>
            </a:r>
            <a:r>
              <a:rPr lang="es-CR" sz="1400" dirty="0"/>
              <a:t> </a:t>
            </a:r>
            <a:r>
              <a:rPr lang="es-CR" sz="1400" dirty="0" err="1"/>
              <a:t>Customer</a:t>
            </a:r>
            <a:r>
              <a:rPr lang="es-CR" sz="1400" dirty="0"/>
              <a:t> </a:t>
            </a:r>
            <a:r>
              <a:rPr lang="es-CR" sz="1400" dirty="0" err="1"/>
              <a:t>Loyalty</a:t>
            </a:r>
            <a:r>
              <a:rPr lang="es-CR" sz="1400" dirty="0"/>
              <a:t>: (Case </a:t>
            </a:r>
            <a:r>
              <a:rPr lang="es-CR" sz="1400" dirty="0" err="1"/>
              <a:t>Study</a:t>
            </a:r>
            <a:r>
              <a:rPr lang="es-CR" sz="1400" dirty="0"/>
              <a:t>: Internet Service </a:t>
            </a:r>
            <a:r>
              <a:rPr lang="es-CR" sz="1400" dirty="0" err="1"/>
              <a:t>Provider</a:t>
            </a:r>
            <a:r>
              <a:rPr lang="es-CR" sz="1400" dirty="0"/>
              <a:t> Company)</a:t>
            </a:r>
          </a:p>
          <a:p>
            <a:r>
              <a:rPr lang="es-CR" sz="1400" dirty="0"/>
              <a:t>Alireza </a:t>
            </a:r>
            <a:r>
              <a:rPr lang="es-CR" sz="1400" dirty="0" err="1"/>
              <a:t>Bafandeh</a:t>
            </a:r>
            <a:r>
              <a:rPr lang="es-CR" sz="1400" dirty="0"/>
              <a:t> </a:t>
            </a:r>
            <a:r>
              <a:rPr lang="es-CR" sz="1400" dirty="0" err="1"/>
              <a:t>Zendeh</a:t>
            </a:r>
            <a:r>
              <a:rPr lang="es-CR" sz="1400" dirty="0"/>
              <a:t>, </a:t>
            </a:r>
            <a:r>
              <a:rPr lang="es-CR" sz="1400" dirty="0" err="1"/>
              <a:t>Samad</a:t>
            </a:r>
            <a:r>
              <a:rPr lang="es-CR" sz="1400" dirty="0"/>
              <a:t> Ali, </a:t>
            </a:r>
            <a:r>
              <a:rPr lang="es-CR" sz="1400" dirty="0" err="1"/>
              <a:t>Farzad</a:t>
            </a:r>
            <a:r>
              <a:rPr lang="es-CR" sz="1400" dirty="0"/>
              <a:t> </a:t>
            </a:r>
            <a:r>
              <a:rPr lang="es-CR" sz="1400" dirty="0" err="1"/>
              <a:t>Adelzadeh</a:t>
            </a:r>
            <a:r>
              <a:rPr lang="es-CR" sz="1400" dirty="0"/>
              <a:t>, Masoud </a:t>
            </a:r>
            <a:r>
              <a:rPr lang="es-CR" sz="1400" dirty="0" err="1"/>
              <a:t>Askarnia</a:t>
            </a:r>
            <a:endParaRPr lang="es-CR" sz="1400" dirty="0"/>
          </a:p>
        </p:txBody>
      </p:sp>
      <p:pic>
        <p:nvPicPr>
          <p:cNvPr id="21" name="Picture 20">
            <a:extLst>
              <a:ext uri="{FF2B5EF4-FFF2-40B4-BE49-F238E27FC236}">
                <a16:creationId xmlns:a16="http://schemas.microsoft.com/office/drawing/2014/main" id="{36B24EF1-E8C6-4B13-A80D-C6FAB45AF2D6}"/>
              </a:ext>
            </a:extLst>
          </p:cNvPr>
          <p:cNvPicPr>
            <a:picLocks noChangeAspect="1"/>
          </p:cNvPicPr>
          <p:nvPr/>
        </p:nvPicPr>
        <p:blipFill>
          <a:blip r:embed="rId4"/>
          <a:stretch>
            <a:fillRect/>
          </a:stretch>
        </p:blipFill>
        <p:spPr>
          <a:xfrm rot="10087529">
            <a:off x="-1902043" y="862349"/>
            <a:ext cx="5007644" cy="5133302"/>
          </a:xfrm>
          <a:prstGeom prst="rect">
            <a:avLst/>
          </a:prstGeom>
        </p:spPr>
      </p:pic>
      <p:sp>
        <p:nvSpPr>
          <p:cNvPr id="2" name="Title 1">
            <a:extLst>
              <a:ext uri="{FF2B5EF4-FFF2-40B4-BE49-F238E27FC236}">
                <a16:creationId xmlns:a16="http://schemas.microsoft.com/office/drawing/2014/main" id="{E969EA02-73FE-73B3-3E45-F262E52AF27E}"/>
              </a:ext>
            </a:extLst>
          </p:cNvPr>
          <p:cNvSpPr>
            <a:spLocks noGrp="1"/>
          </p:cNvSpPr>
          <p:nvPr>
            <p:ph type="title"/>
          </p:nvPr>
        </p:nvSpPr>
        <p:spPr/>
        <p:txBody>
          <a:bodyPr/>
          <a:lstStyle/>
          <a:p>
            <a:r>
              <a:rPr lang="es-CR"/>
              <a:t>Lealtad del Cliente</a:t>
            </a:r>
          </a:p>
        </p:txBody>
      </p:sp>
    </p:spTree>
    <p:extLst>
      <p:ext uri="{BB962C8B-B14F-4D97-AF65-F5344CB8AC3E}">
        <p14:creationId xmlns:p14="http://schemas.microsoft.com/office/powerpoint/2010/main" val="2476575739"/>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3D float design</Template>
  <TotalTime>3345</TotalTime>
  <Words>816</Words>
  <Application>Microsoft Office PowerPoint</Application>
  <PresentationFormat>Widescreen</PresentationFormat>
  <Paragraphs>139</Paragraphs>
  <Slides>27</Slides>
  <Notes>16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Gill Sans MT</vt:lpstr>
      <vt:lpstr>Open Sans</vt:lpstr>
      <vt:lpstr>Segoe UI</vt:lpstr>
      <vt:lpstr>TradeGothic-Light</vt:lpstr>
      <vt:lpstr>Walbaum Display</vt:lpstr>
      <vt:lpstr>3DFloatVTI</vt:lpstr>
      <vt:lpstr>Introducción</vt:lpstr>
      <vt:lpstr>Modelos de análisis de abandono de clientes en Power BI</vt:lpstr>
      <vt:lpstr>Javier Loria</vt:lpstr>
      <vt:lpstr>PowerPoint Presentation</vt:lpstr>
      <vt:lpstr>Agenda</vt:lpstr>
      <vt:lpstr>Las personas entienden e interactúan con los sistemas y entornos basados en representaciones mentales desarrolladas desde la experiencia</vt:lpstr>
      <vt:lpstr>La dinámica de sistemas es un enfoque para comprender el comportamiento no lineal de sistemas complejos a lo largo del tiempo. Utiliza existencias, flujos, bucles de retroalimentación interna, funciones de tabla y retrasos de tiempo.</vt:lpstr>
      <vt:lpstr>Tasa de abandono de clientes</vt:lpstr>
      <vt:lpstr>Lealtad del Cliente</vt:lpstr>
      <vt:lpstr>Análisis de abandono de clientes </vt:lpstr>
      <vt:lpstr>PowerPoint Presentation</vt:lpstr>
      <vt:lpstr>PowerPoint Presentation</vt:lpstr>
      <vt:lpstr>PowerPoint Presentation</vt:lpstr>
      <vt:lpstr>Modelo de Datos</vt:lpstr>
      <vt:lpstr>Modelo de Datos Base</vt:lpstr>
      <vt:lpstr>Modelo Relacional</vt:lpstr>
      <vt:lpstr>Modelo de Power Query</vt:lpstr>
      <vt:lpstr>Análisis en Días Promedio</vt:lpstr>
      <vt:lpstr>PowerPoint Presentation</vt:lpstr>
      <vt:lpstr>PowerPoint Presentation</vt:lpstr>
      <vt:lpstr>PowerPoint Presentation</vt:lpstr>
      <vt:lpstr>Análisis de Clientes</vt:lpstr>
      <vt:lpstr>PowerPoint Presentation</vt:lpstr>
      <vt:lpstr>PowerPoint Presentation</vt:lpstr>
      <vt:lpstr>Análisis de clientes perdidos</vt:lpstr>
      <vt:lpstr>Siguientes pasos</vt:lpstr>
      <vt:lpstr>Agenda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Modelos de análisis de abandono de clientes en Power BI</dc:title>
  <dc:creator>Javier Loria</dc:creator>
  <cp:lastModifiedBy>Javier Loria</cp:lastModifiedBy>
  <cp:revision>52</cp:revision>
  <dcterms:created xsi:type="dcterms:W3CDTF">2022-10-09T17:26:55Z</dcterms:created>
  <dcterms:modified xsi:type="dcterms:W3CDTF">2022-10-13T16:56:34Z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